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4"/>
  </p:sldMasterIdLst>
  <p:notesMasterIdLst>
    <p:notesMasterId r:id="rId26"/>
  </p:notesMasterIdLst>
  <p:handoutMasterIdLst>
    <p:handoutMasterId r:id="rId27"/>
  </p:handoutMasterIdLst>
  <p:sldIdLst>
    <p:sldId id="601" r:id="rId5"/>
    <p:sldId id="834" r:id="rId6"/>
    <p:sldId id="829" r:id="rId7"/>
    <p:sldId id="858" r:id="rId8"/>
    <p:sldId id="859" r:id="rId9"/>
    <p:sldId id="836" r:id="rId10"/>
    <p:sldId id="875" r:id="rId11"/>
    <p:sldId id="876" r:id="rId12"/>
    <p:sldId id="860" r:id="rId13"/>
    <p:sldId id="861" r:id="rId14"/>
    <p:sldId id="869" r:id="rId15"/>
    <p:sldId id="874" r:id="rId16"/>
    <p:sldId id="868" r:id="rId17"/>
    <p:sldId id="870" r:id="rId18"/>
    <p:sldId id="871" r:id="rId19"/>
    <p:sldId id="872" r:id="rId20"/>
    <p:sldId id="862" r:id="rId21"/>
    <p:sldId id="873" r:id="rId22"/>
    <p:sldId id="864" r:id="rId23"/>
    <p:sldId id="866" r:id="rId24"/>
    <p:sldId id="867" r:id="rId25"/>
  </p:sldIdLst>
  <p:sldSz cx="9144000" cy="6858000" type="screen4x3"/>
  <p:notesSz cx="7023100" cy="93091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ce.novick" initials="b" lastIdx="4" clrIdx="0"/>
  <p:cmAuthor id="1" name="Linnear, Tari (TARA)" initials="TDL" lastIdx="0" clrIdx="1"/>
  <p:cmAuthor id="2" name="Liu, Jamie J." initials="LJJ" lastIdx="1" clrIdx="2"/>
  <p:cmAuthor id="3" name="Koentges, Kelsey A." initials="KKA" lastIdx="88" clrIdx="3"/>
  <p:cmAuthor id="4" name="Gearhart, Amy" initials="GA" lastIdx="26" clrIdx="4">
    <p:extLst/>
  </p:cmAuthor>
  <p:cmAuthor id="5" name="Porritt, Alyssa R." initials="PAR" lastIdx="3" clrIdx="5">
    <p:extLst/>
  </p:cmAuthor>
  <p:cmAuthor id="6" name="Burke, Amanda" initials="BA" lastIdx="6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1F497D"/>
    <a:srgbClr val="A3A3A3"/>
    <a:srgbClr val="558ED5"/>
    <a:srgbClr val="E6E0EC"/>
    <a:srgbClr val="6666FF"/>
    <a:srgbClr val="CCC1DA"/>
    <a:srgbClr val="604A7B"/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92755" autoAdjust="0"/>
  </p:normalViewPr>
  <p:slideViewPr>
    <p:cSldViewPr showGuides="1">
      <p:cViewPr varScale="1">
        <p:scale>
          <a:sx n="122" d="100"/>
          <a:sy n="122" d="100"/>
        </p:scale>
        <p:origin x="1578" y="96"/>
      </p:cViewPr>
      <p:guideLst>
        <p:guide orient="horz" pos="912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786" y="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4B5796D-1DC8-4DF8-9124-06F2AE590DC0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1B30EE3-0F9D-4747-9FFC-F58118FE2C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4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3C7017C-D264-4838-83BB-790AA1722D9B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18B900B-E169-4443-A4A0-2EDC1811B8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4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14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14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14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45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459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45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43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45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14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57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70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B900B-E169-4443-A4A0-2EDC1811B83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6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090550"/>
            <a:ext cx="7886700" cy="5081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3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bove Picture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11" name="Rounded Rectangle 10"/>
          <p:cNvSpPr>
            <a:spLocks/>
          </p:cNvSpPr>
          <p:nvPr userDrawn="1"/>
        </p:nvSpPr>
        <p:spPr>
          <a:xfrm>
            <a:off x="685800" y="3352800"/>
            <a:ext cx="7629918" cy="2584924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7335" y="3486702"/>
            <a:ext cx="7326332" cy="2304497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340475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/>
          </p:cNvSpPr>
          <p:nvPr userDrawn="1"/>
        </p:nvSpPr>
        <p:spPr>
          <a:xfrm>
            <a:off x="685800" y="3533113"/>
            <a:ext cx="7629918" cy="263908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7335" y="3667016"/>
            <a:ext cx="7326332" cy="2352784"/>
          </a:xfrm>
          <a:prstGeom prst="rect">
            <a:avLst/>
          </a:prstGeom>
        </p:spPr>
        <p:txBody>
          <a:bodyPr/>
          <a:lstStyle>
            <a:lvl1pPr marL="0" indent="0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848118" y="1524000"/>
            <a:ext cx="7467600" cy="1905000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932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>
            <a:spLocks/>
          </p:cNvSpPr>
          <p:nvPr userDrawn="1"/>
        </p:nvSpPr>
        <p:spPr>
          <a:xfrm>
            <a:off x="477348" y="1123440"/>
            <a:ext cx="4297362" cy="5048760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105400" y="1123440"/>
            <a:ext cx="3581400" cy="504876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25064" y="1240701"/>
            <a:ext cx="4001930" cy="4855299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Lesson Content]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400800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42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7" name="Rounded Rectangle 6"/>
          <p:cNvSpPr>
            <a:spLocks/>
          </p:cNvSpPr>
          <p:nvPr userDrawn="1"/>
        </p:nvSpPr>
        <p:spPr>
          <a:xfrm>
            <a:off x="4389438" y="1371484"/>
            <a:ext cx="4297362" cy="4791148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47800"/>
            <a:ext cx="3581400" cy="4714832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1524000"/>
            <a:ext cx="4001930" cy="4638632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Lesson Content]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75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ex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>
            <a:spLocks/>
          </p:cNvSpPr>
          <p:nvPr userDrawn="1"/>
        </p:nvSpPr>
        <p:spPr>
          <a:xfrm>
            <a:off x="304800" y="2764493"/>
            <a:ext cx="4138507" cy="340770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>
            <a:spLocks/>
          </p:cNvSpPr>
          <p:nvPr userDrawn="1"/>
        </p:nvSpPr>
        <p:spPr>
          <a:xfrm>
            <a:off x="304800" y="990600"/>
            <a:ext cx="8382000" cy="1524000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7783" y="2895600"/>
            <a:ext cx="3962400" cy="3161811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2895600"/>
            <a:ext cx="3733800" cy="32766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1256"/>
            <a:ext cx="8153400" cy="124788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47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ext P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9" name="Rounded Rectangle 8"/>
          <p:cNvSpPr>
            <a:spLocks/>
          </p:cNvSpPr>
          <p:nvPr userDrawn="1"/>
        </p:nvSpPr>
        <p:spPr>
          <a:xfrm>
            <a:off x="4495800" y="2764493"/>
            <a:ext cx="4227929" cy="340770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>
            <a:spLocks/>
          </p:cNvSpPr>
          <p:nvPr userDrawn="1"/>
        </p:nvSpPr>
        <p:spPr>
          <a:xfrm>
            <a:off x="304800" y="990600"/>
            <a:ext cx="8382000" cy="1524000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38782" y="2895600"/>
            <a:ext cx="4048017" cy="3161811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" y="2895600"/>
            <a:ext cx="3733800" cy="32766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77776"/>
            <a:ext cx="8153400" cy="123136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11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ext Pic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9" name="Rounded Rectangle 8"/>
          <p:cNvSpPr>
            <a:spLocks/>
          </p:cNvSpPr>
          <p:nvPr userDrawn="1"/>
        </p:nvSpPr>
        <p:spPr>
          <a:xfrm>
            <a:off x="257332" y="1046101"/>
            <a:ext cx="4138507" cy="340770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>
            <a:spLocks/>
          </p:cNvSpPr>
          <p:nvPr userDrawn="1"/>
        </p:nvSpPr>
        <p:spPr>
          <a:xfrm>
            <a:off x="304800" y="4648200"/>
            <a:ext cx="8382000" cy="1524000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7783" y="1143000"/>
            <a:ext cx="3962400" cy="3161811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1143000"/>
            <a:ext cx="3733800" cy="32766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35376"/>
            <a:ext cx="8153400" cy="123136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0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ext Pic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9" name="Rounded Rectangle 8"/>
          <p:cNvSpPr>
            <a:spLocks/>
          </p:cNvSpPr>
          <p:nvPr userDrawn="1"/>
        </p:nvSpPr>
        <p:spPr>
          <a:xfrm>
            <a:off x="4548293" y="1011893"/>
            <a:ext cx="4138507" cy="340770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>
            <a:spLocks/>
          </p:cNvSpPr>
          <p:nvPr userDrawn="1"/>
        </p:nvSpPr>
        <p:spPr>
          <a:xfrm>
            <a:off x="304800" y="4648200"/>
            <a:ext cx="8382000" cy="1524000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91276" y="1143000"/>
            <a:ext cx="3962400" cy="3161811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" y="1143000"/>
            <a:ext cx="3810000" cy="32766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35376"/>
            <a:ext cx="8153400" cy="123136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74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</a:t>
            </a:r>
            <a:fld id="{4B280825-7B08-4CCD-B0AA-43582496CA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143000"/>
            <a:ext cx="38862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43000"/>
            <a:ext cx="38862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057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132575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958275"/>
            <a:ext cx="3867150" cy="42139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32575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58275"/>
            <a:ext cx="3886201" cy="42139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6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ounded Rectangle 3"/>
          <p:cNvSpPr>
            <a:spLocks/>
          </p:cNvSpPr>
          <p:nvPr userDrawn="1"/>
        </p:nvSpPr>
        <p:spPr>
          <a:xfrm>
            <a:off x="685800" y="3152113"/>
            <a:ext cx="7629918" cy="263908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7335" y="3286016"/>
            <a:ext cx="7326332" cy="23527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pic>
        <p:nvPicPr>
          <p:cNvPr id="8" name="Picture 2" descr="http://psych.uconn.edu/research/images/logo-2line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273" b="92091" l="0" r="100000">
                        <a14:foregroundMark x1="8627" y1="65273" x2="8627" y2="65273"/>
                        <a14:foregroundMark x1="21176" y1="65273" x2="21176" y2="65273"/>
                        <a14:foregroundMark x1="29725" y1="64455" x2="29725" y2="64455"/>
                        <a14:foregroundMark x1="29882" y1="58909" x2="29882" y2="58909"/>
                        <a14:foregroundMark x1="34353" y1="65909" x2="34353" y2="65909"/>
                        <a14:foregroundMark x1="45020" y1="65455" x2="45020" y2="65455"/>
                        <a14:foregroundMark x1="50902" y1="64273" x2="50902" y2="64273"/>
                        <a14:foregroundMark x1="53569" y1="65091" x2="53569" y2="65091"/>
                        <a14:foregroundMark x1="59608" y1="64636" x2="59608" y2="64636"/>
                        <a14:foregroundMark x1="59451" y1="59273" x2="59451" y2="59273"/>
                        <a14:foregroundMark x1="63922" y1="65091" x2="63922" y2="65091"/>
                        <a14:foregroundMark x1="84941" y1="66273" x2="84941" y2="66273"/>
                        <a14:foregroundMark x1="88157" y1="64000" x2="88157" y2="64000"/>
                        <a14:foregroundMark x1="17255" y1="76636" x2="17255" y2="76636"/>
                        <a14:foregroundMark x1="26118" y1="84455" x2="26118" y2="84455"/>
                        <a14:foregroundMark x1="29882" y1="83636" x2="29882" y2="83636"/>
                        <a14:foregroundMark x1="39137" y1="82000" x2="39137" y2="82000"/>
                        <a14:foregroundMark x1="47686" y1="85091" x2="47686" y2="85091"/>
                        <a14:foregroundMark x1="55373" y1="86182" x2="55373" y2="86182"/>
                        <a14:foregroundMark x1="63059" y1="83000" x2="63059" y2="83000"/>
                        <a14:foregroundMark x1="68392" y1="83455" x2="68392" y2="83455"/>
                        <a14:foregroundMark x1="73020" y1="84727" x2="73020" y2="84727"/>
                        <a14:foregroundMark x1="80706" y1="83455" x2="80706" y2="83455"/>
                        <a14:foregroundMark x1="90118" y1="82455" x2="90118" y2="82455"/>
                        <a14:foregroundMark x1="39216" y1="28455" x2="39216" y2="28455"/>
                        <a14:foregroundMark x1="64157" y1="20182" x2="64157" y2="20182"/>
                        <a14:foregroundMark x1="63059" y1="19091" x2="63059" y2="19091"/>
                        <a14:foregroundMark x1="38667" y1="23727" x2="38667" y2="23727"/>
                        <a14:foregroundMark x1="63922" y1="22091" x2="63922" y2="22091"/>
                        <a14:backgroundMark x1="50588" y1="82636" x2="50588" y2="82636"/>
                        <a14:backgroundMark x1="43216" y1="65091" x2="43216" y2="65091"/>
                        <a14:backgroundMark x1="49804" y1="26182" x2="49804" y2="26182"/>
                        <a14:backgroundMark x1="49804" y1="23727" x2="49804" y2="23727"/>
                        <a14:backgroundMark x1="38039" y1="31818" x2="38039" y2="31818"/>
                        <a14:backgroundMark x1="37255" y1="25818" x2="37255" y2="25818"/>
                        <a14:backgroundMark x1="38902" y1="34455" x2="38902" y2="34455"/>
                        <a14:backgroundMark x1="37255" y1="23636" x2="37255" y2="23636"/>
                        <a14:backgroundMark x1="37804" y1="37091" x2="37804" y2="37091"/>
                        <a14:backgroundMark x1="37725" y1="29273" x2="37725" y2="29273"/>
                        <a14:backgroundMark x1="36627" y1="31182" x2="36627" y2="31182"/>
                        <a14:backgroundMark x1="35843" y1="24727" x2="35843" y2="24727"/>
                        <a14:backgroundMark x1="35137" y1="29909" x2="35137" y2="29909"/>
                        <a14:backgroundMark x1="36392" y1="36273" x2="36392" y2="36273"/>
                        <a14:backgroundMark x1="39608" y1="42545" x2="39608" y2="42545"/>
                        <a14:backgroundMark x1="41020" y1="42727" x2="41020" y2="42727"/>
                        <a14:backgroundMark x1="46353" y1="41091" x2="46353" y2="41091"/>
                        <a14:backgroundMark x1="45020" y1="42182" x2="45020" y2="42182"/>
                        <a14:backgroundMark x1="53098" y1="40091" x2="53098" y2="40091"/>
                        <a14:backgroundMark x1="54510" y1="41636" x2="54510" y2="41636"/>
                        <a14:backgroundMark x1="58667" y1="43000" x2="58667" y2="43000"/>
                        <a14:backgroundMark x1="61490" y1="33182" x2="61490" y2="33182"/>
                        <a14:backgroundMark x1="60471" y1="36545" x2="60471" y2="36545"/>
                        <a14:backgroundMark x1="62353" y1="37182" x2="62353" y2="37182"/>
                        <a14:backgroundMark x1="63529" y1="36364" x2="63529" y2="36364"/>
                        <a14:backgroundMark x1="64157" y1="30455" x2="64157" y2="30455"/>
                        <a14:backgroundMark x1="63216" y1="31273" x2="63216" y2="31273"/>
                        <a14:backgroundMark x1="64863" y1="30091" x2="64863" y2="30091"/>
                        <a14:backgroundMark x1="62745" y1="26727" x2="62745" y2="26727"/>
                        <a14:backgroundMark x1="62824" y1="23182" x2="62824" y2="23182"/>
                        <a14:backgroundMark x1="64941" y1="23909" x2="64941" y2="23909"/>
                        <a14:backgroundMark x1="63059" y1="21545" x2="63059" y2="21545"/>
                        <a14:backgroundMark x1="50118" y1="15455" x2="50118" y2="15455"/>
                        <a14:backgroundMark x1="52627" y1="17455" x2="52627" y2="17455"/>
                        <a14:backgroundMark x1="51608" y1="19091" x2="51608" y2="19091"/>
                        <a14:backgroundMark x1="49882" y1="14000" x2="49882" y2="14000"/>
                        <a14:backgroundMark x1="47294" y1="16727" x2="47294" y2="16727"/>
                        <a14:backgroundMark x1="48157" y1="18000" x2="48157" y2="18000"/>
                        <a14:backgroundMark x1="48863" y1="18909" x2="48863" y2="18909"/>
                        <a14:backgroundMark x1="46275" y1="22909" x2="46275" y2="22909"/>
                        <a14:backgroundMark x1="47451" y1="24273" x2="47451" y2="24273"/>
                        <a14:backgroundMark x1="48471" y1="25273" x2="48471" y2="25273"/>
                        <a14:backgroundMark x1="46510" y1="23636" x2="46510" y2="23636"/>
                        <a14:backgroundMark x1="53725" y1="23364" x2="53725" y2="23364"/>
                        <a14:backgroundMark x1="51922" y1="25091" x2="51922" y2="25091"/>
                        <a14:backgroundMark x1="54196" y1="30182" x2="54196" y2="30182"/>
                        <a14:backgroundMark x1="53020" y1="31455" x2="53020" y2="31455"/>
                        <a14:backgroundMark x1="52314" y1="32273" x2="52314" y2="32273"/>
                        <a14:backgroundMark x1="46118" y1="30364" x2="46118" y2="30364"/>
                        <a14:backgroundMark x1="47922" y1="32091" x2="47922" y2="32091"/>
                        <a14:backgroundMark x1="50118" y1="35455" x2="50118" y2="35455"/>
                        <a14:backgroundMark x1="64000" y1="24727" x2="64000" y2="24727"/>
                        <a14:backgroundMark x1="37255" y1="22091" x2="37255" y2="220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78436"/>
            <a:ext cx="2895600" cy="249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62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5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5" name="Rounded Rectangle 4"/>
          <p:cNvSpPr>
            <a:spLocks/>
          </p:cNvSpPr>
          <p:nvPr userDrawn="1"/>
        </p:nvSpPr>
        <p:spPr>
          <a:xfrm>
            <a:off x="609600" y="1295399"/>
            <a:ext cx="7843763" cy="4800601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91988" y="1447800"/>
            <a:ext cx="7660519" cy="449580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Lesson Content]</a:t>
            </a:r>
          </a:p>
          <a:p>
            <a:pPr lvl="0"/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463145" y="6356351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2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685800" y="1752600"/>
            <a:ext cx="7924800" cy="4343400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143000"/>
            <a:ext cx="4343400" cy="533400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 marL="228600" indent="0">
              <a:buNone/>
              <a:defRPr/>
            </a:lvl2pPr>
            <a:lvl3pPr marL="685800" indent="0">
              <a:buNone/>
              <a:defRPr/>
            </a:lvl3pPr>
            <a:lvl4pPr marL="11430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[Insert Picture Description]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463145" y="6324600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7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bove Picture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11" name="Rounded Rectangle 10"/>
          <p:cNvSpPr>
            <a:spLocks/>
          </p:cNvSpPr>
          <p:nvPr userDrawn="1"/>
        </p:nvSpPr>
        <p:spPr>
          <a:xfrm>
            <a:off x="685800" y="1247113"/>
            <a:ext cx="7629918" cy="263908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7335" y="1381016"/>
            <a:ext cx="7326332" cy="2352784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848118" y="4267200"/>
            <a:ext cx="7467600" cy="1905000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[Insert Picture]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340475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7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bove Picture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Lesson Name]</a:t>
            </a:r>
          </a:p>
        </p:txBody>
      </p:sp>
      <p:sp>
        <p:nvSpPr>
          <p:cNvPr id="11" name="Rounded Rectangle 10"/>
          <p:cNvSpPr>
            <a:spLocks/>
          </p:cNvSpPr>
          <p:nvPr userDrawn="1"/>
        </p:nvSpPr>
        <p:spPr>
          <a:xfrm>
            <a:off x="685800" y="1247113"/>
            <a:ext cx="7629918" cy="1648487"/>
          </a:xfrm>
          <a:prstGeom prst="roundRect">
            <a:avLst>
              <a:gd name="adj" fmla="val 4088"/>
            </a:avLst>
          </a:prstGeom>
          <a:solidFill>
            <a:srgbClr val="FFFFFF">
              <a:alpha val="8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7335" y="1381016"/>
            <a:ext cx="7326332" cy="1469650"/>
          </a:xfrm>
          <a:prstGeom prst="rect">
            <a:avLst/>
          </a:prstGeom>
        </p:spPr>
        <p:txBody>
          <a:bodyPr/>
          <a:lstStyle>
            <a:lvl1pPr marL="225425" indent="-225425">
              <a:defRPr sz="2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[Insert Content]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63145" y="6340475"/>
            <a:ext cx="2057400" cy="365125"/>
          </a:xfrm>
        </p:spPr>
        <p:txBody>
          <a:bodyPr/>
          <a:lstStyle/>
          <a:p>
            <a:fld id="{4152746E-419F-4CEA-B9F0-2C2825ADD7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3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 Banner"/>
          <p:cNvSpPr>
            <a:spLocks noChangeArrowheads="1"/>
          </p:cNvSpPr>
          <p:nvPr/>
        </p:nvSpPr>
        <p:spPr bwMode="auto">
          <a:xfrm>
            <a:off x="0" y="0"/>
            <a:ext cx="9144000" cy="938150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3000" b="1" dirty="0">
              <a:solidFill>
                <a:srgbClr val="604A7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152400"/>
            <a:ext cx="7886700" cy="709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090550"/>
            <a:ext cx="7886700" cy="5081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Slide </a:t>
            </a:r>
            <a:fld id="{4B280825-7B08-4CCD-B0AA-43582496CA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500" y="6248400"/>
            <a:ext cx="3517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Submitting Time Off Leave Requests and Requesting to Work Overtime or Comp Time</a:t>
            </a:r>
          </a:p>
        </p:txBody>
      </p:sp>
    </p:spTree>
    <p:extLst>
      <p:ext uri="{BB962C8B-B14F-4D97-AF65-F5344CB8AC3E}">
        <p14:creationId xmlns:p14="http://schemas.microsoft.com/office/powerpoint/2010/main" val="122174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5" r:id="rId2"/>
    <p:sldLayoutId id="2147483706" r:id="rId3"/>
    <p:sldLayoutId id="2147483707" r:id="rId4"/>
    <p:sldLayoutId id="2147483708" r:id="rId5"/>
    <p:sldLayoutId id="2147483693" r:id="rId6"/>
    <p:sldLayoutId id="2147483700" r:id="rId7"/>
    <p:sldLayoutId id="2147483690" r:id="rId8"/>
    <p:sldLayoutId id="2147483709" r:id="rId9"/>
    <p:sldLayoutId id="2147483710" r:id="rId10"/>
    <p:sldLayoutId id="2147483697" r:id="rId11"/>
    <p:sldLayoutId id="2147483691" r:id="rId12"/>
    <p:sldLayoutId id="2147483695" r:id="rId13"/>
    <p:sldLayoutId id="2147483692" r:id="rId14"/>
    <p:sldLayoutId id="2147483698" r:id="rId15"/>
    <p:sldLayoutId id="2147483696" r:id="rId16"/>
    <p:sldLayoutId id="2147483699" r:id="rId17"/>
    <p:sldLayoutId id="2147483711" r:id="rId18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5425" indent="-225425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7013" algn="l" defTabSz="685800" rtl="0" eaLnBrk="1" latinLnBrk="0" hangingPunct="1">
        <a:lnSpc>
          <a:spcPct val="90000"/>
        </a:lnSpc>
        <a:spcBef>
          <a:spcPts val="375"/>
        </a:spcBef>
        <a:buFont typeface="Calibri" panose="020F0502020204030204" pitchFamily="34" charset="0"/>
        <a:buChar char="‒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ss.uconn.ed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HCM.DataMart@uconn.edu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https://ts.accenture.com/sites/AMCStyleGuide/Content/ImageLibrary/AMC0010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500" y="6248400"/>
            <a:ext cx="255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UConn / Core-CT HCM Integration Project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3727450"/>
            <a:ext cx="7924800" cy="184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70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alibri" panose="020F050202020403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WEBINAR:</a:t>
            </a:r>
          </a:p>
          <a:p>
            <a:pPr marL="0" indent="0" algn="ctr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Submitting Time Off Leave Requests and Requesting to Work Overtime or Comp Time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800" y="190500"/>
            <a:ext cx="9067800" cy="495300"/>
          </a:xfrm>
          <a:prstGeom prst="rect">
            <a:avLst/>
          </a:prstGeom>
          <a:solidFill>
            <a:srgbClr val="0048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48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1905000"/>
            <a:ext cx="86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75" y="2974975"/>
            <a:ext cx="33416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3500" y="6294439"/>
            <a:ext cx="374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Submitting Time Off Leave Requests and Requesting to Work Overtime or Comp Time</a:t>
            </a:r>
          </a:p>
        </p:txBody>
      </p:sp>
    </p:spTree>
    <p:extLst>
      <p:ext uri="{BB962C8B-B14F-4D97-AF65-F5344CB8AC3E}">
        <p14:creationId xmlns:p14="http://schemas.microsoft.com/office/powerpoint/2010/main" val="232185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32"/>
          <a:stretch/>
        </p:blipFill>
        <p:spPr bwMode="auto">
          <a:xfrm>
            <a:off x="2618619" y="940126"/>
            <a:ext cx="6525381" cy="556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https://ts.accenture.com/sites/AMCStyleGuide/Content/ImageLibrary/AMC0010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500" y="6248400"/>
            <a:ext cx="255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UConn / Core-CT HCM Integration Project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3025" y="1066800"/>
            <a:ext cx="7924800" cy="184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70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alibri" panose="020F050202020403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DEMONSTRATION:</a:t>
            </a:r>
          </a:p>
          <a:p>
            <a:pPr marL="0" indent="0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Submitting a Request for Sick Time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48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00" y="6294439"/>
            <a:ext cx="374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Submitting Time Off Leave Requests and Requesting to Work Overtime or Comp Time</a:t>
            </a:r>
          </a:p>
        </p:txBody>
      </p:sp>
    </p:spTree>
    <p:extLst>
      <p:ext uri="{BB962C8B-B14F-4D97-AF65-F5344CB8AC3E}">
        <p14:creationId xmlns:p14="http://schemas.microsoft.com/office/powerpoint/2010/main" val="10415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Submitting a Request for Sick Time</a:t>
            </a:r>
            <a:endParaRPr lang="en-US" sz="2800" kern="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5486400" rtlCol="0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Key Takeaway 1</a:t>
            </a: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Use the </a:t>
            </a:r>
            <a:r>
              <a:rPr lang="en-US" b="1" dirty="0">
                <a:solidFill>
                  <a:prstClr val="black"/>
                </a:solidFill>
              </a:rPr>
              <a:t>lookup </a:t>
            </a:r>
            <a:r>
              <a:rPr lang="en-US" dirty="0">
                <a:solidFill>
                  <a:prstClr val="black"/>
                </a:solidFill>
              </a:rPr>
              <a:t>icon next to search for and select the appropriate sick Time Reporting Code.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Reminder: </a:t>
            </a:r>
            <a:r>
              <a:rPr lang="en-US" dirty="0">
                <a:solidFill>
                  <a:prstClr val="black"/>
                </a:solidFill>
              </a:rPr>
              <a:t>Requests to take time off due to medical appointments and funerals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are considered sick time.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Note: </a:t>
            </a:r>
            <a:r>
              <a:rPr lang="en-US" dirty="0">
                <a:solidFill>
                  <a:prstClr val="black"/>
                </a:solidFill>
              </a:rPr>
              <a:t>The types of sick time you are available to request off may vary based on the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type of employee you are.</a:t>
            </a:r>
            <a:endParaRPr lang="en-US" b="1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017" y="2057400"/>
            <a:ext cx="5521783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3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Submitting a Request for Sick Time</a:t>
            </a:r>
            <a:endParaRPr lang="en-US" sz="2800" kern="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91440" rtlCol="0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Key Takeaway 2</a:t>
            </a: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FOR TIME REPORTERS ONLY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If you are requesting a partial day of time off, submit the time you are requesting off </a:t>
            </a:r>
            <a:r>
              <a:rPr lang="en-US" u="sng" dirty="0">
                <a:solidFill>
                  <a:prstClr val="black"/>
                </a:solidFill>
              </a:rPr>
              <a:t>only.</a:t>
            </a:r>
            <a:r>
              <a:rPr lang="en-US" b="1" dirty="0">
                <a:solidFill>
                  <a:prstClr val="black"/>
                </a:solidFill>
              </a:rPr>
              <a:t> Note: </a:t>
            </a:r>
            <a:r>
              <a:rPr lang="en-US" dirty="0">
                <a:solidFill>
                  <a:prstClr val="black"/>
                </a:solidFill>
              </a:rPr>
              <a:t>You still need to enter time worked on your timesheet.</a:t>
            </a:r>
            <a:endParaRPr lang="en-US" b="1" dirty="0">
              <a:solidFill>
                <a:prstClr val="black"/>
              </a:solidFill>
            </a:endParaRPr>
          </a:p>
          <a:p>
            <a:pPr lvl="0"/>
            <a:endParaRPr lang="en-US" b="1" u="sng" dirty="0">
              <a:solidFill>
                <a:prstClr val="black"/>
              </a:solidFill>
            </a:endParaRPr>
          </a:p>
          <a:p>
            <a:pPr lvl="0"/>
            <a:r>
              <a:rPr lang="en-US" b="1" u="sng" dirty="0">
                <a:solidFill>
                  <a:prstClr val="black"/>
                </a:solidFill>
              </a:rPr>
              <a:t>It is the responsibility of the employee to update their timesheet to accurately reflect the partial day taken off and the partial day worked.</a:t>
            </a: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pPr lvl="0"/>
            <a:endParaRPr lang="en-US" b="1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40" y="4489187"/>
            <a:ext cx="7553921" cy="92101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324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32"/>
          <a:stretch/>
        </p:blipFill>
        <p:spPr bwMode="auto">
          <a:xfrm>
            <a:off x="2618619" y="940126"/>
            <a:ext cx="6525381" cy="556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https://ts.accenture.com/sites/AMCStyleGuide/Content/ImageLibrary/AMC0010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500" y="6248400"/>
            <a:ext cx="255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UConn / Core-CT HCM Integration Project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3025" y="1066800"/>
            <a:ext cx="7924800" cy="184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70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alibri" panose="020F050202020403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DEMONSTRATION:</a:t>
            </a:r>
          </a:p>
          <a:p>
            <a:pPr marL="0" indent="0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Submitting a Request to Work Overtime</a:t>
            </a:r>
          </a:p>
          <a:p>
            <a:pPr marL="0" indent="0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or Compensatory Time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48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00" y="6294439"/>
            <a:ext cx="374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Submitting Time Off Leave Requests and Requesting to Work Overtime or Comp Time</a:t>
            </a:r>
          </a:p>
        </p:txBody>
      </p:sp>
    </p:spTree>
    <p:extLst>
      <p:ext uri="{BB962C8B-B14F-4D97-AF65-F5344CB8AC3E}">
        <p14:creationId xmlns:p14="http://schemas.microsoft.com/office/powerpoint/2010/main" val="24171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83771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Submitting a Request to Work Overtime or Compensatory 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67820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4754880" rtlCol="0">
            <a:spAutoFit/>
          </a:bodyPr>
          <a:lstStyle/>
          <a:p>
            <a:r>
              <a:rPr lang="en-US" sz="2800" b="1" dirty="0"/>
              <a:t>Key Takeaway 1 </a:t>
            </a:r>
          </a:p>
          <a:p>
            <a:endParaRPr lang="en-US" b="1" dirty="0"/>
          </a:p>
          <a:p>
            <a:r>
              <a:rPr lang="en-US" dirty="0"/>
              <a:t>Employees requesting to work overtime or compensatory time need to select the </a:t>
            </a:r>
            <a:r>
              <a:rPr lang="en-US" b="1" dirty="0"/>
              <a:t>Work OT or Comp-Time </a:t>
            </a:r>
            <a:r>
              <a:rPr lang="en-US" dirty="0"/>
              <a:t>option in the </a:t>
            </a:r>
            <a:r>
              <a:rPr lang="en-US" b="1" dirty="0"/>
              <a:t>Filter by Type </a:t>
            </a:r>
            <a:r>
              <a:rPr lang="en-US" dirty="0"/>
              <a:t>dropdown.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752600"/>
            <a:ext cx="4580015" cy="43510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3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83771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Submitting a Request to Work Overtime or Compensatory 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91440" rtlCol="0">
            <a:spAutoFit/>
          </a:bodyPr>
          <a:lstStyle/>
          <a:p>
            <a:r>
              <a:rPr lang="en-US" sz="2800" b="1" dirty="0"/>
              <a:t>Key Takeaway 2 </a:t>
            </a:r>
          </a:p>
          <a:p>
            <a:endParaRPr lang="en-US" b="1" dirty="0"/>
          </a:p>
          <a:p>
            <a:r>
              <a:rPr lang="en-US" dirty="0"/>
              <a:t>Employees requesting a bulk number of hours to work overtime or compensatory time should use the </a:t>
            </a:r>
            <a:r>
              <a:rPr lang="en-US" b="1" dirty="0"/>
              <a:t>Request Bulk Overtime or Comp Time </a:t>
            </a:r>
            <a:r>
              <a:rPr lang="en-US" dirty="0"/>
              <a:t>section. </a:t>
            </a:r>
          </a:p>
          <a:p>
            <a:endParaRPr lang="en-US" dirty="0"/>
          </a:p>
          <a:p>
            <a:r>
              <a:rPr lang="en-US" dirty="0"/>
              <a:t>Examples of when to use this request option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working overtime or compensatory time is frequent, but the hours are inconsistent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working on a project and a specific month requires a significant increase in hours worked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25" y="4267200"/>
            <a:ext cx="8234795" cy="12988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9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83771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Submitting a Request to Work Overtime or Compensatory 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91440" rtlCol="0">
            <a:spAutoFit/>
          </a:bodyPr>
          <a:lstStyle/>
          <a:p>
            <a:r>
              <a:rPr lang="en-US" sz="2800" b="1" dirty="0"/>
              <a:t>Key Takeaway 3 </a:t>
            </a:r>
          </a:p>
          <a:p>
            <a:endParaRPr lang="en-US" b="1" dirty="0"/>
          </a:p>
          <a:p>
            <a:r>
              <a:rPr lang="en-US" dirty="0"/>
              <a:t>Employees requesting a specific, small number of hours to work overtime or compensatory time should use the </a:t>
            </a:r>
            <a:r>
              <a:rPr lang="en-US" b="1" dirty="0"/>
              <a:t>Leave and Time Request Details </a:t>
            </a:r>
            <a:r>
              <a:rPr lang="en-US" dirty="0"/>
              <a:t>section. </a:t>
            </a:r>
          </a:p>
          <a:p>
            <a:endParaRPr lang="en-US" dirty="0"/>
          </a:p>
          <a:p>
            <a:r>
              <a:rPr lang="en-US" dirty="0"/>
              <a:t>Examples of when to use this request option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requesting to work more than one type of overtime and/or compensatory time on the same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your department’s business process is to provide a detailed request for each day the overtime and/or compensatory time request is requested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75" y="4345966"/>
            <a:ext cx="8288266" cy="17500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2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Introduction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Demonstrations and Key Takeaways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for Vacation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for Sick Time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to Work Overtime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Important Information and Resources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Question and Answers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6068" y="4488873"/>
            <a:ext cx="8763000" cy="69272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Important Information and Resources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029713"/>
            <a:ext cx="8458200" cy="5109091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Ins="91440" rtlCol="0">
            <a:spAutoFit/>
          </a:bodyPr>
          <a:lstStyle/>
          <a:p>
            <a:r>
              <a:rPr lang="en-US" sz="2800" b="1" dirty="0" smtClean="0"/>
              <a:t>Support Labs</a:t>
            </a:r>
            <a:endParaRPr lang="en-US" sz="2800" b="1" dirty="0"/>
          </a:p>
          <a:p>
            <a:endParaRPr lang="en-US" sz="1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Leave </a:t>
            </a:r>
            <a:r>
              <a:rPr lang="en-US" b="1" dirty="0"/>
              <a:t>and Time Pre-Approval </a:t>
            </a:r>
            <a:r>
              <a:rPr lang="en-US" b="1" dirty="0" smtClean="0"/>
              <a:t>Support Labs -</a:t>
            </a:r>
            <a:r>
              <a:rPr lang="en-US" dirty="0"/>
              <a:t>Submitting a Time Off Leave Request, Submitting a Leave of Absence Request, Submitting a Request to Work Overtime/Comp Time, Approving a Time Off Request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1200150" lvl="2" indent="-285750">
              <a:buFont typeface="Calibri" panose="020F0502020204030204" pitchFamily="34" charset="0"/>
              <a:buChar char="‒"/>
            </a:pPr>
            <a:r>
              <a:rPr lang="en-US" dirty="0" smtClean="0"/>
              <a:t>Wednesday, March 29</a:t>
            </a:r>
            <a:r>
              <a:rPr lang="en-US" baseline="30000" dirty="0" smtClean="0"/>
              <a:t>th</a:t>
            </a:r>
            <a:r>
              <a:rPr lang="en-US" dirty="0" smtClean="0"/>
              <a:t> from 9:00am-12:00pm</a:t>
            </a:r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/>
              <a:t>Brown Building, Room 103 </a:t>
            </a:r>
            <a:r>
              <a:rPr lang="en-US" dirty="0" smtClean="0"/>
              <a:t> </a:t>
            </a:r>
            <a:endParaRPr lang="en-US" dirty="0"/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 err="1"/>
              <a:t>Budds</a:t>
            </a:r>
            <a:r>
              <a:rPr lang="en-US" dirty="0"/>
              <a:t> Building, Room 201C</a:t>
            </a:r>
          </a:p>
          <a:p>
            <a:pPr marL="1200150" lvl="2" indent="-285750">
              <a:buFont typeface="Calibri" panose="020F0502020204030204" pitchFamily="34" charset="0"/>
              <a:buChar char="‒"/>
            </a:pPr>
            <a:r>
              <a:rPr lang="en-US" dirty="0" smtClean="0"/>
              <a:t>Thursday</a:t>
            </a:r>
            <a:r>
              <a:rPr lang="en-US" dirty="0"/>
              <a:t>, </a:t>
            </a:r>
            <a:r>
              <a:rPr lang="en-US" dirty="0" smtClean="0"/>
              <a:t>March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1:00pm– 4:00pm</a:t>
            </a:r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/>
              <a:t>Brown Building, Room 103 </a:t>
            </a:r>
            <a:r>
              <a:rPr lang="en-US" dirty="0" smtClean="0"/>
              <a:t> </a:t>
            </a:r>
            <a:endParaRPr lang="en-US" dirty="0"/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 err="1"/>
              <a:t>Budds</a:t>
            </a:r>
            <a:r>
              <a:rPr lang="en-US" dirty="0"/>
              <a:t> Building, Room 201C</a:t>
            </a:r>
          </a:p>
          <a:p>
            <a:pPr marL="1200150" lvl="2" indent="-285750">
              <a:buFont typeface="Calibri" panose="020F0502020204030204" pitchFamily="34" charset="0"/>
              <a:buChar char="‒"/>
            </a:pPr>
            <a:r>
              <a:rPr lang="en-US" dirty="0" smtClean="0"/>
              <a:t>Friday, March 31</a:t>
            </a:r>
            <a:r>
              <a:rPr lang="en-US" baseline="30000" dirty="0" smtClean="0"/>
              <a:t>st</a:t>
            </a:r>
            <a:r>
              <a:rPr lang="en-US" dirty="0" smtClean="0"/>
              <a:t> from 9:00am-12:00pm</a:t>
            </a:r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 smtClean="0"/>
              <a:t>Brown Building, Executive Conference Room</a:t>
            </a:r>
          </a:p>
          <a:p>
            <a:pPr marL="1657350" lvl="3" indent="-285750">
              <a:buFont typeface="Calibri" panose="020F0502020204030204" pitchFamily="34" charset="0"/>
              <a:buChar char="‒"/>
            </a:pPr>
            <a:r>
              <a:rPr lang="en-US" dirty="0" err="1" smtClean="0"/>
              <a:t>Budds</a:t>
            </a:r>
            <a:r>
              <a:rPr lang="en-US" dirty="0" smtClean="0"/>
              <a:t> Building, Room 201C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endParaRPr lang="en-US" u="sng" dirty="0" smtClean="0"/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u="sng" dirty="0" smtClean="0"/>
              <a:t>Note</a:t>
            </a:r>
            <a:r>
              <a:rPr lang="en-US" dirty="0" smtClean="0"/>
              <a:t>: These open support </a:t>
            </a:r>
            <a:r>
              <a:rPr lang="en-US" dirty="0"/>
              <a:t>labs are intended to assist employees with specific questions regarding the above topics. There is no prepared presentation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91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Important Information and Resources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401205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Ins="91440" rtlCol="0">
            <a:spAutoFit/>
          </a:bodyPr>
          <a:lstStyle/>
          <a:p>
            <a:r>
              <a:rPr lang="en-US" sz="2800" b="1" dirty="0"/>
              <a:t>Resources</a:t>
            </a:r>
          </a:p>
          <a:p>
            <a:endParaRPr lang="en-US" b="1" dirty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b="1" dirty="0"/>
              <a:t>Employee Self Service Website: </a:t>
            </a:r>
          </a:p>
          <a:p>
            <a:pPr marL="457200" lvl="2"/>
            <a:endParaRPr lang="en-US" dirty="0" smtClean="0">
              <a:hlinkClick r:id="rId3"/>
            </a:endParaRPr>
          </a:p>
          <a:p>
            <a:pPr marL="457200"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://ess.uconn.edu/</a:t>
            </a:r>
            <a:r>
              <a:rPr lang="en-US" dirty="0"/>
              <a:t> </a:t>
            </a:r>
            <a:endParaRPr lang="en-US" dirty="0" smtClean="0"/>
          </a:p>
          <a:p>
            <a:pPr marL="457200" lvl="2"/>
            <a:endParaRPr lang="en-US" dirty="0"/>
          </a:p>
          <a:p>
            <a:pPr marL="742950" lvl="1" indent="-285750">
              <a:buFont typeface="Calibri" panose="020F0502020204030204" pitchFamily="34" charset="0"/>
              <a:buChar char="»"/>
            </a:pPr>
            <a:r>
              <a:rPr lang="en-US" dirty="0" smtClean="0"/>
              <a:t>Provides </a:t>
            </a:r>
            <a:r>
              <a:rPr lang="en-US" dirty="0"/>
              <a:t>up-to-date details on all training offerings occurring throughout the University; not limited to the HCM Implementation Project.</a:t>
            </a:r>
          </a:p>
          <a:p>
            <a:pPr marL="742950" lvl="1" indent="-285750">
              <a:buFont typeface="Calibri" panose="020F0502020204030204" pitchFamily="34" charset="0"/>
              <a:buChar char="»"/>
            </a:pPr>
            <a:r>
              <a:rPr lang="en-US" dirty="0"/>
              <a:t>Access to all self-service job aids and reference materials, as well as recorded town hall and webinar presentations, for all modules in Core-CT.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Introduction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Demonstrations and Key Takeaways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for Vacation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for Sick Time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to Work Comp Time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Important Information and Resources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Question and Answers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6068" y="1330037"/>
            <a:ext cx="8763000" cy="69272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Introduction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Demonstrations and Key Takeaways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for Vacation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for Sick Time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to Work Overtime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Important Information and Resources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Question and Answers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6068" y="5174673"/>
            <a:ext cx="8763000" cy="69272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555093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Ins="91440" rtlCol="0">
            <a:spAutoFit/>
          </a:bodyPr>
          <a:lstStyle/>
          <a:p>
            <a:pPr algn="ctr"/>
            <a:r>
              <a:rPr lang="en-US" sz="6600" b="1" dirty="0"/>
              <a:t>Questions?</a:t>
            </a:r>
          </a:p>
          <a:p>
            <a:pPr algn="ctr"/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algn="ctr"/>
            <a:r>
              <a:rPr lang="en-US" sz="2800" dirty="0"/>
              <a:t>Email </a:t>
            </a:r>
            <a:r>
              <a:rPr lang="en-US" sz="2800" dirty="0">
                <a:hlinkClick r:id="rId3"/>
              </a:rPr>
              <a:t>HCM.DataMart@uconn.edu</a:t>
            </a:r>
            <a:r>
              <a:rPr lang="en-US" sz="2800" dirty="0"/>
              <a:t> with any additional questions.</a:t>
            </a:r>
            <a:endParaRPr lang="en-US" dirty="0"/>
          </a:p>
        </p:txBody>
      </p:sp>
      <p:pic>
        <p:nvPicPr>
          <p:cNvPr id="6148" name="Picture 4" descr="https://oup.useremarkable.com/production/images/uploads/2585/original/question-marks.jpg?14719595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16250"/>
            <a:ext cx="7180668" cy="20795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42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Purpose</a:t>
            </a:r>
          </a:p>
          <a:p>
            <a:r>
              <a:rPr lang="en-US" dirty="0"/>
              <a:t>With the implementation of the Leave and Time Pre-Approval module in Core-CT, University of Connecticut employees will be able to submit self-service requests for time-off leaves and to earn overtime or compensatory time.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Objectives</a:t>
            </a:r>
          </a:p>
          <a:p>
            <a:r>
              <a:rPr lang="en-US" dirty="0"/>
              <a:t>To provide support, the HCM Project Training Team will employ a multi-faceted training approach for this module, including: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Webinars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 Labs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Self-Service Job Aids and Reference </a:t>
            </a:r>
            <a:r>
              <a:rPr lang="en-US" dirty="0" smtClean="0"/>
              <a:t>Materials</a:t>
            </a:r>
          </a:p>
        </p:txBody>
      </p:sp>
    </p:spTree>
    <p:extLst>
      <p:ext uri="{BB962C8B-B14F-4D97-AF65-F5344CB8AC3E}">
        <p14:creationId xmlns:p14="http://schemas.microsoft.com/office/powerpoint/2010/main" val="34785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Introduction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Demonstrations and Key Takeaways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for Vacation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for Sick Time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Submitting a Request to Work Overtime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/>
              <a:t>Important Information and Resources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800" b="1" dirty="0"/>
              <a:t>Question and Answers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6068" y="1945698"/>
            <a:ext cx="8763000" cy="69272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32"/>
          <a:stretch/>
        </p:blipFill>
        <p:spPr bwMode="auto">
          <a:xfrm>
            <a:off x="2618619" y="940126"/>
            <a:ext cx="6525381" cy="556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https://ts.accenture.com/sites/AMCStyleGuide/Content/ImageLibrary/AMC0010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500" y="6248400"/>
            <a:ext cx="255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UConn / Core-CT HCM Integration Project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3025" y="1066800"/>
            <a:ext cx="7924800" cy="184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270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alibri" panose="020F0502020204030204" pitchFamily="34" charset="0"/>
              <a:buChar char="‒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DEMONSTRATION:</a:t>
            </a:r>
          </a:p>
          <a:p>
            <a:pPr marL="0" indent="0">
              <a:buNone/>
            </a:pPr>
            <a:r>
              <a:rPr lang="en-US" sz="3200" b="1" kern="0" dirty="0">
                <a:ea typeface="Verdana" panose="020B0604030504040204" pitchFamily="34" charset="0"/>
                <a:cs typeface="Verdana" panose="020B0604030504040204" pitchFamily="34" charset="0"/>
              </a:rPr>
              <a:t>Submitting a Request for Vacation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48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00" y="6294439"/>
            <a:ext cx="374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Submitting Time Off Leave Requests and Requesting to Work Overtime or Comp Time</a:t>
            </a:r>
          </a:p>
        </p:txBody>
      </p:sp>
    </p:spTree>
    <p:extLst>
      <p:ext uri="{BB962C8B-B14F-4D97-AF65-F5344CB8AC3E}">
        <p14:creationId xmlns:p14="http://schemas.microsoft.com/office/powerpoint/2010/main" val="31600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Submitting a Request for Vacation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4754880" rtlCol="0">
            <a:spAutoFit/>
          </a:bodyPr>
          <a:lstStyle/>
          <a:p>
            <a:r>
              <a:rPr lang="en-US" sz="2800" b="1" dirty="0"/>
              <a:t>Key Takeaway 1 </a:t>
            </a:r>
          </a:p>
          <a:p>
            <a:endParaRPr lang="en-US" b="1" dirty="0"/>
          </a:p>
          <a:p>
            <a:r>
              <a:rPr lang="en-US" dirty="0"/>
              <a:t>Employees should be sure to review their current leave and compensatory time balances to confirm they have enough hours for the requested vacation, if they are time reporters.</a:t>
            </a:r>
          </a:p>
          <a:p>
            <a:endParaRPr lang="en-US" dirty="0"/>
          </a:p>
          <a:p>
            <a:r>
              <a:rPr lang="en-US" b="1" dirty="0"/>
              <a:t>Reminder: </a:t>
            </a:r>
            <a:r>
              <a:rPr lang="en-US" dirty="0"/>
              <a:t>The available balance is as of the balance on the current timesheet. If requesting time in the future, project your hours accordingly.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585" y="1754661"/>
            <a:ext cx="4580015" cy="42651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19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Submitting a Request for Vacation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4846320" rtlCol="0">
            <a:spAutoFit/>
          </a:bodyPr>
          <a:lstStyle/>
          <a:p>
            <a:r>
              <a:rPr lang="en-US" sz="2800" b="1" dirty="0"/>
              <a:t>Key Takeaway 2 </a:t>
            </a:r>
          </a:p>
          <a:p>
            <a:endParaRPr lang="en-US" b="1" dirty="0"/>
          </a:p>
          <a:p>
            <a:r>
              <a:rPr lang="en-US" dirty="0"/>
              <a:t>The </a:t>
            </a:r>
            <a:r>
              <a:rPr lang="en-US" b="1" dirty="0"/>
              <a:t>Start Date </a:t>
            </a:r>
            <a:r>
              <a:rPr lang="en-US" dirty="0"/>
              <a:t>and </a:t>
            </a:r>
            <a:r>
              <a:rPr lang="en-US" b="1" dirty="0"/>
              <a:t>End Date</a:t>
            </a:r>
            <a:r>
              <a:rPr lang="en-US" dirty="0"/>
              <a:t> should be days that you are scheduled to work that your are taking off.</a:t>
            </a:r>
          </a:p>
          <a:p>
            <a:endParaRPr lang="en-US" dirty="0"/>
          </a:p>
          <a:p>
            <a:r>
              <a:rPr lang="en-US" dirty="0"/>
              <a:t>For example, if you are requesting a Monday – Friday vacation, the Start Date is the first day you are </a:t>
            </a:r>
            <a:r>
              <a:rPr lang="en-US" u="sng" dirty="0"/>
              <a:t>not</a:t>
            </a:r>
            <a:r>
              <a:rPr lang="en-US" dirty="0"/>
              <a:t> working (Monday) and the End Date is the last date you are </a:t>
            </a:r>
            <a:r>
              <a:rPr lang="en-US" u="sng" dirty="0"/>
              <a:t>not</a:t>
            </a:r>
            <a:r>
              <a:rPr lang="en-US" dirty="0"/>
              <a:t> working (Friday).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585" y="1754661"/>
            <a:ext cx="4580015" cy="42651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79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Submitting a Request for Vacation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45720" rtlCol="0">
            <a:spAutoFit/>
          </a:bodyPr>
          <a:lstStyle/>
          <a:p>
            <a:r>
              <a:rPr lang="en-US" sz="2800" b="1" dirty="0"/>
              <a:t>Key Takeaway 3</a:t>
            </a:r>
          </a:p>
          <a:p>
            <a:endParaRPr lang="en-US" b="1" dirty="0"/>
          </a:p>
          <a:p>
            <a:r>
              <a:rPr lang="en-US" dirty="0"/>
              <a:t>Employees can enter multiple time reporting codes on the same time request, to use their accruals as they want.</a:t>
            </a:r>
          </a:p>
          <a:p>
            <a:endParaRPr lang="en-US" b="1" dirty="0"/>
          </a:p>
          <a:p>
            <a:r>
              <a:rPr lang="en-US" b="1" dirty="0"/>
              <a:t>Reminder: </a:t>
            </a:r>
            <a:r>
              <a:rPr lang="en-US" dirty="0"/>
              <a:t>One row of time needs to be added for </a:t>
            </a:r>
            <a:r>
              <a:rPr lang="en-US" u="sng" dirty="0"/>
              <a:t>each day </a:t>
            </a:r>
            <a:r>
              <a:rPr lang="en-US" dirty="0"/>
              <a:t>of time off requested. Make sure that your first row and last row match the Start and End Dates on the </a:t>
            </a:r>
            <a:r>
              <a:rPr lang="en-US" b="1" dirty="0"/>
              <a:t>Leave &amp; Time Request </a:t>
            </a:r>
            <a:r>
              <a:rPr lang="en-US" dirty="0"/>
              <a:t>tab.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63" y="4128015"/>
            <a:ext cx="7610475" cy="151078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06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8238" y="127000"/>
            <a:ext cx="78437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95" rIns="0" bIns="45595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2800" kern="0" dirty="0"/>
              <a:t>Demonstration: Submitting a Request for Vacation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219200"/>
            <a:ext cx="8458200" cy="495520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Ins="45720" rtlCol="0">
            <a:spAutoFit/>
          </a:bodyPr>
          <a:lstStyle/>
          <a:p>
            <a:r>
              <a:rPr lang="en-US" sz="2800" b="1" dirty="0"/>
              <a:t>Key Takeaway 4</a:t>
            </a:r>
          </a:p>
          <a:p>
            <a:endParaRPr lang="en-US" b="1" dirty="0"/>
          </a:p>
          <a:p>
            <a:r>
              <a:rPr lang="en-US" dirty="0"/>
              <a:t>To minimize the amount of data entry on the page, employees can click </a:t>
            </a:r>
            <a:r>
              <a:rPr lang="en-US" b="1" dirty="0"/>
              <a:t>Copy Down Values from First Row. </a:t>
            </a:r>
            <a:r>
              <a:rPr lang="en-US" dirty="0"/>
              <a:t>This will copy all values for each day of the requested leave. The employee can </a:t>
            </a:r>
            <a:r>
              <a:rPr lang="en-US" dirty="0" smtClean="0"/>
              <a:t>then </a:t>
            </a:r>
            <a:r>
              <a:rPr lang="en-US" dirty="0"/>
              <a:t>update accordingly.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7457902" cy="187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9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TEXTBOX" val="TO BE DELETED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BD76DED6949048AAF0988E24055558" ma:contentTypeVersion="0" ma:contentTypeDescription="Create a new document." ma:contentTypeScope="" ma:versionID="8e5820ee91f83a4121bf8297a9bedaa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12C5CD-D7D6-4F04-8B70-6FA1BF5FCD96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2F68F65-E47C-4BA0-8A2B-41599AEF01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294C24-BAC8-42B3-A529-88319FDDE4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79590</TotalTime>
  <Words>1143</Words>
  <Application>Microsoft Office PowerPoint</Application>
  <PresentationFormat>On-screen Show (4:3)</PresentationFormat>
  <Paragraphs>246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Wingdings</vt:lpstr>
      <vt:lpstr>Wingdings 2</vt:lpstr>
      <vt:lpstr>HDOfficeLightV0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Accenture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UConn PowerPoint</dc:title>
  <dc:creator>Burke, Amanda</dc:creator>
  <cp:lastModifiedBy>Jean Ose</cp:lastModifiedBy>
  <cp:revision>1542</cp:revision>
  <cp:lastPrinted>2017-03-15T22:53:17Z</cp:lastPrinted>
  <dcterms:created xsi:type="dcterms:W3CDTF">2010-09-23T11:57:15Z</dcterms:created>
  <dcterms:modified xsi:type="dcterms:W3CDTF">2017-03-23T15:00:15Z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0x0101008DBD76DED6949048AAF0988E24055558</vt:lpwstr>
  </property>
</Properties>
</file>