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1" r:id="rId4"/>
  </p:sldMasterIdLst>
  <p:notesMasterIdLst>
    <p:notesMasterId r:id="rId26"/>
  </p:notesMasterIdLst>
  <p:handoutMasterIdLst>
    <p:handoutMasterId r:id="rId27"/>
  </p:handoutMasterIdLst>
  <p:sldIdLst>
    <p:sldId id="601" r:id="rId5"/>
    <p:sldId id="834" r:id="rId6"/>
    <p:sldId id="829" r:id="rId7"/>
    <p:sldId id="871" r:id="rId8"/>
    <p:sldId id="859" r:id="rId9"/>
    <p:sldId id="836" r:id="rId10"/>
    <p:sldId id="880" r:id="rId11"/>
    <p:sldId id="876" r:id="rId12"/>
    <p:sldId id="875" r:id="rId13"/>
    <p:sldId id="861" r:id="rId14"/>
    <p:sldId id="881" r:id="rId15"/>
    <p:sldId id="869" r:id="rId16"/>
    <p:sldId id="877" r:id="rId17"/>
    <p:sldId id="868" r:id="rId18"/>
    <p:sldId id="870" r:id="rId19"/>
    <p:sldId id="878" r:id="rId20"/>
    <p:sldId id="872" r:id="rId21"/>
    <p:sldId id="865" r:id="rId22"/>
    <p:sldId id="864" r:id="rId23"/>
    <p:sldId id="873" r:id="rId24"/>
    <p:sldId id="867" r:id="rId25"/>
  </p:sldIdLst>
  <p:sldSz cx="9144000" cy="6858000" type="screen4x3"/>
  <p:notesSz cx="7023100" cy="9309100"/>
  <p:custDataLst>
    <p:tags r:id="rId2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12">
          <p15:clr>
            <a:srgbClr val="A4A3A4"/>
          </p15:clr>
        </p15:guide>
        <p15:guide id="2" pos="547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 userDrawn="1">
          <p15:clr>
            <a:srgbClr val="A4A3A4"/>
          </p15:clr>
        </p15:guide>
        <p15:guide id="2" pos="2212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ruce.novick" initials="b" lastIdx="4" clrIdx="0"/>
  <p:cmAuthor id="1" name="Linnear, Tari (TARA)" initials="TDL" lastIdx="0" clrIdx="1"/>
  <p:cmAuthor id="2" name="Liu, Jamie J." initials="LJJ" lastIdx="1" clrIdx="2"/>
  <p:cmAuthor id="3" name="Koentges, Kelsey A." initials="KKA" lastIdx="88" clrIdx="3"/>
  <p:cmAuthor id="4" name="Gearhart, Amy" initials="GA" lastIdx="26" clrIdx="4">
    <p:extLst/>
  </p:cmAuthor>
  <p:cmAuthor id="5" name="Porritt, Alyssa R." initials="PAR" lastIdx="3" clrIdx="5">
    <p:extLst/>
  </p:cmAuthor>
  <p:cmAuthor id="6" name="Burke, Amanda" initials="BA" lastIdx="6" clrIdx="6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497D"/>
    <a:srgbClr val="A3A3A3"/>
    <a:srgbClr val="558ED5"/>
    <a:srgbClr val="E6E0EC"/>
    <a:srgbClr val="6666FF"/>
    <a:srgbClr val="CCC1DA"/>
    <a:srgbClr val="604A7B"/>
    <a:srgbClr val="000000"/>
    <a:srgbClr val="CC0000"/>
    <a:srgbClr val="D1D1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540" autoAdjust="0"/>
    <p:restoredTop sz="91788" autoAdjust="0"/>
  </p:normalViewPr>
  <p:slideViewPr>
    <p:cSldViewPr showGuides="1">
      <p:cViewPr varScale="1">
        <p:scale>
          <a:sx n="120" d="100"/>
          <a:sy n="120" d="100"/>
        </p:scale>
        <p:origin x="1638" y="126"/>
      </p:cViewPr>
      <p:guideLst>
        <p:guide orient="horz" pos="912"/>
        <p:guide pos="547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53" d="100"/>
          <a:sy n="53" d="100"/>
        </p:scale>
        <p:origin x="786" y="96"/>
      </p:cViewPr>
      <p:guideLst>
        <p:guide orient="horz" pos="2932"/>
        <p:guide pos="221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gs" Target="tags/tag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B4B5796D-1DC8-4DF8-9124-06F2AE590DC0}" type="datetimeFigureOut">
              <a:rPr lang="en-US" smtClean="0"/>
              <a:t>3/23/2017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51B30EE3-0F9D-4747-9FFC-F58118FE2C3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35469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83C7017C-D264-4838-83BB-790AA1722D9B}" type="datetimeFigureOut">
              <a:rPr lang="en-US" smtClean="0"/>
              <a:pPr/>
              <a:t>3/23/2017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3324" tIns="46662" rIns="93324" bIns="4666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A18B900B-E169-4443-A4A0-2EDC1811B83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87433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8B900B-E169-4443-A4A0-2EDC1811B83B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82144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8B900B-E169-4443-A4A0-2EDC1811B83B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82144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8B900B-E169-4443-A4A0-2EDC1811B83B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54835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8B900B-E169-4443-A4A0-2EDC1811B83B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97688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8B900B-E169-4443-A4A0-2EDC1811B83B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97688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8B900B-E169-4443-A4A0-2EDC1811B83B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82144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8B900B-E169-4443-A4A0-2EDC1811B83B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97688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8B900B-E169-4443-A4A0-2EDC1811B83B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976881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8B900B-E169-4443-A4A0-2EDC1811B83B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014597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8B900B-E169-4443-A4A0-2EDC1811B83B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976881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8B900B-E169-4443-A4A0-2EDC1811B83B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97688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8B900B-E169-4443-A4A0-2EDC1811B83B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014597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8B900B-E169-4443-A4A0-2EDC1811B83B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014597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8B900B-E169-4443-A4A0-2EDC1811B83B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97688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8B900B-E169-4443-A4A0-2EDC1811B83B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81432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8B900B-E169-4443-A4A0-2EDC1811B83B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01459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8B900B-E169-4443-A4A0-2EDC1811B83B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82144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8B900B-E169-4443-A4A0-2EDC1811B83B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97688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8B900B-E169-4443-A4A0-2EDC1811B83B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44629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8B900B-E169-4443-A4A0-2EDC1811B83B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97688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8B900B-E169-4443-A4A0-2EDC1811B83B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97688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3845" y="1090550"/>
            <a:ext cx="7886700" cy="508165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9395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 Above Picture be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[Insert Lesson Name]</a:t>
            </a:r>
          </a:p>
        </p:txBody>
      </p:sp>
      <p:sp>
        <p:nvSpPr>
          <p:cNvPr id="11" name="Rounded Rectangle 10"/>
          <p:cNvSpPr>
            <a:spLocks/>
          </p:cNvSpPr>
          <p:nvPr userDrawn="1"/>
        </p:nvSpPr>
        <p:spPr>
          <a:xfrm>
            <a:off x="685800" y="3352800"/>
            <a:ext cx="7629918" cy="2584924"/>
          </a:xfrm>
          <a:prstGeom prst="roundRect">
            <a:avLst>
              <a:gd name="adj" fmla="val 4088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837335" y="3486702"/>
            <a:ext cx="7326332" cy="2304497"/>
          </a:xfrm>
          <a:prstGeom prst="rect">
            <a:avLst/>
          </a:prstGeom>
        </p:spPr>
        <p:txBody>
          <a:bodyPr/>
          <a:lstStyle>
            <a:lvl1pPr marL="225425" indent="-225425">
              <a:defRPr sz="24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[Insert Content]</a:t>
            </a: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4"/>
          </p:nvPr>
        </p:nvSpPr>
        <p:spPr>
          <a:xfrm>
            <a:off x="6463145" y="6340475"/>
            <a:ext cx="2057400" cy="365125"/>
          </a:xfrm>
        </p:spPr>
        <p:txBody>
          <a:bodyPr/>
          <a:lstStyle/>
          <a:p>
            <a:fld id="{4152746E-419F-4CEA-B9F0-2C2825ADD71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1171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bov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>
            <a:spLocks/>
          </p:cNvSpPr>
          <p:nvPr userDrawn="1"/>
        </p:nvSpPr>
        <p:spPr>
          <a:xfrm>
            <a:off x="685800" y="3533113"/>
            <a:ext cx="7629918" cy="2639087"/>
          </a:xfrm>
          <a:prstGeom prst="roundRect">
            <a:avLst>
              <a:gd name="adj" fmla="val 4088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[Insert Lesson Name]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837335" y="3667016"/>
            <a:ext cx="7326332" cy="2352784"/>
          </a:xfrm>
          <a:prstGeom prst="rect">
            <a:avLst/>
          </a:prstGeom>
        </p:spPr>
        <p:txBody>
          <a:bodyPr/>
          <a:lstStyle>
            <a:lvl1pPr marL="0" indent="0">
              <a:defRPr sz="24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[Insert Content]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 hasCustomPrompt="1"/>
          </p:nvPr>
        </p:nvSpPr>
        <p:spPr>
          <a:xfrm>
            <a:off x="848118" y="1524000"/>
            <a:ext cx="7467600" cy="1905000"/>
          </a:xfrm>
          <a:prstGeom prst="rect">
            <a:avLst/>
          </a:prstGeom>
        </p:spPr>
        <p:txBody>
          <a:bodyPr/>
          <a:lstStyle>
            <a:lvl1pPr algn="l">
              <a:defRPr sz="2400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[Insert Picture]</a:t>
            </a: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4"/>
          </p:nvPr>
        </p:nvSpPr>
        <p:spPr>
          <a:xfrm>
            <a:off x="6463145" y="6356351"/>
            <a:ext cx="2057400" cy="365125"/>
          </a:xfrm>
        </p:spPr>
        <p:txBody>
          <a:bodyPr/>
          <a:lstStyle/>
          <a:p>
            <a:fld id="{4152746E-419F-4CEA-B9F0-2C2825ADD71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949324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icture Side by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>
            <a:spLocks/>
          </p:cNvSpPr>
          <p:nvPr userDrawn="1"/>
        </p:nvSpPr>
        <p:spPr>
          <a:xfrm>
            <a:off x="477348" y="1123440"/>
            <a:ext cx="4297362" cy="5048760"/>
          </a:xfrm>
          <a:prstGeom prst="roundRect">
            <a:avLst>
              <a:gd name="adj" fmla="val 4088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[Insert Lesson Name]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5105400" y="1123440"/>
            <a:ext cx="3581400" cy="5048760"/>
          </a:xfrm>
          <a:prstGeom prst="rect">
            <a:avLst/>
          </a:prstGeom>
        </p:spPr>
        <p:txBody>
          <a:bodyPr/>
          <a:lstStyle>
            <a:lvl1pPr>
              <a:defRPr sz="2400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[Insert Picture]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625064" y="1240701"/>
            <a:ext cx="4001930" cy="4855299"/>
          </a:xfrm>
          <a:prstGeom prst="rect">
            <a:avLst/>
          </a:prstGeom>
        </p:spPr>
        <p:txBody>
          <a:bodyPr/>
          <a:lstStyle>
            <a:lvl1pPr marL="225425" indent="-225425">
              <a:defRPr sz="24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[Insert Lesson Content]</a:t>
            </a: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4"/>
          </p:nvPr>
        </p:nvSpPr>
        <p:spPr>
          <a:xfrm>
            <a:off x="6463145" y="6400800"/>
            <a:ext cx="2057400" cy="365125"/>
          </a:xfrm>
        </p:spPr>
        <p:txBody>
          <a:bodyPr/>
          <a:lstStyle/>
          <a:p>
            <a:fld id="{4152746E-419F-4CEA-B9F0-2C2825ADD71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60421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Text Side by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[Insert Lesson Name]</a:t>
            </a:r>
          </a:p>
        </p:txBody>
      </p:sp>
      <p:sp>
        <p:nvSpPr>
          <p:cNvPr id="7" name="Rounded Rectangle 6"/>
          <p:cNvSpPr>
            <a:spLocks/>
          </p:cNvSpPr>
          <p:nvPr userDrawn="1"/>
        </p:nvSpPr>
        <p:spPr>
          <a:xfrm>
            <a:off x="4389438" y="1371484"/>
            <a:ext cx="4297362" cy="4791148"/>
          </a:xfrm>
          <a:prstGeom prst="roundRect">
            <a:avLst>
              <a:gd name="adj" fmla="val 4088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609600" y="1447800"/>
            <a:ext cx="3581400" cy="4714832"/>
          </a:xfrm>
          <a:prstGeom prst="rect">
            <a:avLst/>
          </a:prstGeom>
        </p:spPr>
        <p:txBody>
          <a:bodyPr/>
          <a:lstStyle>
            <a:lvl1pPr>
              <a:defRPr sz="2400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[Insert Picture]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0" y="1524000"/>
            <a:ext cx="4001930" cy="4638632"/>
          </a:xfrm>
          <a:prstGeom prst="rect">
            <a:avLst/>
          </a:prstGeom>
        </p:spPr>
        <p:txBody>
          <a:bodyPr/>
          <a:lstStyle>
            <a:lvl1pPr marL="225425" indent="-225425">
              <a:defRPr sz="24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[Insert Lesson Content]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4"/>
          </p:nvPr>
        </p:nvSpPr>
        <p:spPr>
          <a:xfrm>
            <a:off x="6463145" y="6356351"/>
            <a:ext cx="2057400" cy="365125"/>
          </a:xfrm>
        </p:spPr>
        <p:txBody>
          <a:bodyPr/>
          <a:lstStyle/>
          <a:p>
            <a:fld id="{4152746E-419F-4CEA-B9F0-2C2825ADD71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13758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Text 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>
            <a:spLocks/>
          </p:cNvSpPr>
          <p:nvPr userDrawn="1"/>
        </p:nvSpPr>
        <p:spPr>
          <a:xfrm>
            <a:off x="304800" y="2764493"/>
            <a:ext cx="4138507" cy="3407707"/>
          </a:xfrm>
          <a:prstGeom prst="roundRect">
            <a:avLst>
              <a:gd name="adj" fmla="val 4088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1" name="Rounded Rectangle 10"/>
          <p:cNvSpPr>
            <a:spLocks/>
          </p:cNvSpPr>
          <p:nvPr userDrawn="1"/>
        </p:nvSpPr>
        <p:spPr>
          <a:xfrm>
            <a:off x="304800" y="990600"/>
            <a:ext cx="8382000" cy="1524000"/>
          </a:xfrm>
          <a:prstGeom prst="roundRect">
            <a:avLst>
              <a:gd name="adj" fmla="val 4088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[Insert Lesson Name]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47783" y="2895600"/>
            <a:ext cx="3962400" cy="3161811"/>
          </a:xfrm>
          <a:prstGeom prst="rect">
            <a:avLst/>
          </a:prstGeom>
        </p:spPr>
        <p:txBody>
          <a:bodyPr/>
          <a:lstStyle>
            <a:lvl1pPr marL="225425" indent="-225425">
              <a:defRPr sz="2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[Insert Content]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1" hasCustomPrompt="1"/>
          </p:nvPr>
        </p:nvSpPr>
        <p:spPr>
          <a:xfrm>
            <a:off x="4953000" y="2895600"/>
            <a:ext cx="3733800" cy="3276600"/>
          </a:xfrm>
          <a:prstGeom prst="rect">
            <a:avLst/>
          </a:prstGeom>
        </p:spPr>
        <p:txBody>
          <a:bodyPr/>
          <a:lstStyle>
            <a:lvl1pPr>
              <a:defRPr sz="2400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[Insert Picture]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1161256"/>
            <a:ext cx="8153400" cy="1247880"/>
          </a:xfrm>
          <a:prstGeom prst="rect">
            <a:avLst/>
          </a:prstGeom>
        </p:spPr>
        <p:txBody>
          <a:bodyPr/>
          <a:lstStyle>
            <a:lvl1pPr marL="225425" indent="-225425">
              <a:defRPr sz="24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[Insert Content]</a:t>
            </a:r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5"/>
          </p:nvPr>
        </p:nvSpPr>
        <p:spPr>
          <a:xfrm>
            <a:off x="6463145" y="6356351"/>
            <a:ext cx="2057400" cy="365125"/>
          </a:xfrm>
        </p:spPr>
        <p:txBody>
          <a:bodyPr/>
          <a:lstStyle/>
          <a:p>
            <a:fld id="{4152746E-419F-4CEA-B9F0-2C2825ADD71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36475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Text Pic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[Insert Lesson Name]</a:t>
            </a:r>
          </a:p>
        </p:txBody>
      </p:sp>
      <p:sp>
        <p:nvSpPr>
          <p:cNvPr id="9" name="Rounded Rectangle 8"/>
          <p:cNvSpPr>
            <a:spLocks/>
          </p:cNvSpPr>
          <p:nvPr userDrawn="1"/>
        </p:nvSpPr>
        <p:spPr>
          <a:xfrm>
            <a:off x="4495800" y="2764493"/>
            <a:ext cx="4227929" cy="3407707"/>
          </a:xfrm>
          <a:prstGeom prst="roundRect">
            <a:avLst>
              <a:gd name="adj" fmla="val 4088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3" name="Rounded Rectangle 12"/>
          <p:cNvSpPr>
            <a:spLocks/>
          </p:cNvSpPr>
          <p:nvPr userDrawn="1"/>
        </p:nvSpPr>
        <p:spPr>
          <a:xfrm>
            <a:off x="304800" y="990600"/>
            <a:ext cx="8382000" cy="1524000"/>
          </a:xfrm>
          <a:prstGeom prst="roundRect">
            <a:avLst>
              <a:gd name="adj" fmla="val 4088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638782" y="2895600"/>
            <a:ext cx="4048017" cy="3161811"/>
          </a:xfrm>
          <a:prstGeom prst="rect">
            <a:avLst/>
          </a:prstGeom>
        </p:spPr>
        <p:txBody>
          <a:bodyPr/>
          <a:lstStyle>
            <a:lvl1pPr marL="225425" indent="-225425">
              <a:defRPr sz="2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[Insert Content]</a:t>
            </a:r>
          </a:p>
        </p:txBody>
      </p:sp>
      <p:sp>
        <p:nvSpPr>
          <p:cNvPr id="15" name="Picture Placeholder 7"/>
          <p:cNvSpPr>
            <a:spLocks noGrp="1"/>
          </p:cNvSpPr>
          <p:nvPr>
            <p:ph type="pic" sz="quarter" idx="11" hasCustomPrompt="1"/>
          </p:nvPr>
        </p:nvSpPr>
        <p:spPr>
          <a:xfrm>
            <a:off x="457200" y="2895600"/>
            <a:ext cx="3733800" cy="3276600"/>
          </a:xfrm>
          <a:prstGeom prst="rect">
            <a:avLst/>
          </a:prstGeom>
        </p:spPr>
        <p:txBody>
          <a:bodyPr/>
          <a:lstStyle>
            <a:lvl1pPr>
              <a:defRPr sz="2400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[Insert Picture]</a:t>
            </a:r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1177776"/>
            <a:ext cx="8153400" cy="1231360"/>
          </a:xfrm>
          <a:prstGeom prst="rect">
            <a:avLst/>
          </a:prstGeom>
        </p:spPr>
        <p:txBody>
          <a:bodyPr/>
          <a:lstStyle>
            <a:lvl1pPr marL="225425" indent="-225425">
              <a:defRPr sz="24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[Insert Content]</a:t>
            </a:r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15"/>
          </p:nvPr>
        </p:nvSpPr>
        <p:spPr>
          <a:xfrm>
            <a:off x="6463145" y="6356351"/>
            <a:ext cx="2057400" cy="365125"/>
          </a:xfrm>
        </p:spPr>
        <p:txBody>
          <a:bodyPr/>
          <a:lstStyle/>
          <a:p>
            <a:fld id="{4152746E-419F-4CEA-B9F0-2C2825ADD71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73114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Text Pic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[Insert Lesson Name]</a:t>
            </a:r>
          </a:p>
        </p:txBody>
      </p:sp>
      <p:sp>
        <p:nvSpPr>
          <p:cNvPr id="9" name="Rounded Rectangle 8"/>
          <p:cNvSpPr>
            <a:spLocks/>
          </p:cNvSpPr>
          <p:nvPr userDrawn="1"/>
        </p:nvSpPr>
        <p:spPr>
          <a:xfrm>
            <a:off x="257332" y="1046101"/>
            <a:ext cx="4138507" cy="3407707"/>
          </a:xfrm>
          <a:prstGeom prst="roundRect">
            <a:avLst>
              <a:gd name="adj" fmla="val 4088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3" name="Rounded Rectangle 12"/>
          <p:cNvSpPr>
            <a:spLocks/>
          </p:cNvSpPr>
          <p:nvPr userDrawn="1"/>
        </p:nvSpPr>
        <p:spPr>
          <a:xfrm>
            <a:off x="304800" y="4648200"/>
            <a:ext cx="8382000" cy="1524000"/>
          </a:xfrm>
          <a:prstGeom prst="roundRect">
            <a:avLst>
              <a:gd name="adj" fmla="val 4088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47783" y="1143000"/>
            <a:ext cx="3962400" cy="3161811"/>
          </a:xfrm>
          <a:prstGeom prst="rect">
            <a:avLst/>
          </a:prstGeom>
        </p:spPr>
        <p:txBody>
          <a:bodyPr/>
          <a:lstStyle>
            <a:lvl1pPr marL="225425" indent="-225425">
              <a:defRPr sz="2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[Insert Content]</a:t>
            </a:r>
          </a:p>
        </p:txBody>
      </p:sp>
      <p:sp>
        <p:nvSpPr>
          <p:cNvPr id="15" name="Picture Placeholder 7"/>
          <p:cNvSpPr>
            <a:spLocks noGrp="1"/>
          </p:cNvSpPr>
          <p:nvPr>
            <p:ph type="pic" sz="quarter" idx="11" hasCustomPrompt="1"/>
          </p:nvPr>
        </p:nvSpPr>
        <p:spPr>
          <a:xfrm>
            <a:off x="4953000" y="1143000"/>
            <a:ext cx="3733800" cy="3276600"/>
          </a:xfrm>
          <a:prstGeom prst="rect">
            <a:avLst/>
          </a:prstGeom>
        </p:spPr>
        <p:txBody>
          <a:bodyPr/>
          <a:lstStyle>
            <a:lvl1pPr>
              <a:defRPr sz="2400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[Insert Picture]</a:t>
            </a:r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4835376"/>
            <a:ext cx="8153400" cy="1231360"/>
          </a:xfrm>
          <a:prstGeom prst="rect">
            <a:avLst/>
          </a:prstGeom>
        </p:spPr>
        <p:txBody>
          <a:bodyPr/>
          <a:lstStyle>
            <a:lvl1pPr marL="225425" indent="-225425">
              <a:defRPr sz="24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[Insert Content]</a:t>
            </a: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5"/>
          </p:nvPr>
        </p:nvSpPr>
        <p:spPr>
          <a:xfrm>
            <a:off x="6463145" y="6356351"/>
            <a:ext cx="2057400" cy="365125"/>
          </a:xfrm>
        </p:spPr>
        <p:txBody>
          <a:bodyPr/>
          <a:lstStyle/>
          <a:p>
            <a:fld id="{4152746E-419F-4CEA-B9F0-2C2825ADD71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09084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Text Pic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[Insert Lesson Name]</a:t>
            </a:r>
          </a:p>
        </p:txBody>
      </p:sp>
      <p:sp>
        <p:nvSpPr>
          <p:cNvPr id="9" name="Rounded Rectangle 8"/>
          <p:cNvSpPr>
            <a:spLocks/>
          </p:cNvSpPr>
          <p:nvPr userDrawn="1"/>
        </p:nvSpPr>
        <p:spPr>
          <a:xfrm>
            <a:off x="4548293" y="1011893"/>
            <a:ext cx="4138507" cy="3407707"/>
          </a:xfrm>
          <a:prstGeom prst="roundRect">
            <a:avLst>
              <a:gd name="adj" fmla="val 4088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ounded Rectangle 12"/>
          <p:cNvSpPr>
            <a:spLocks/>
          </p:cNvSpPr>
          <p:nvPr userDrawn="1"/>
        </p:nvSpPr>
        <p:spPr>
          <a:xfrm>
            <a:off x="304800" y="4648200"/>
            <a:ext cx="8382000" cy="1524000"/>
          </a:xfrm>
          <a:prstGeom prst="roundRect">
            <a:avLst>
              <a:gd name="adj" fmla="val 4088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691276" y="1143000"/>
            <a:ext cx="3962400" cy="3161811"/>
          </a:xfrm>
          <a:prstGeom prst="rect">
            <a:avLst/>
          </a:prstGeom>
        </p:spPr>
        <p:txBody>
          <a:bodyPr/>
          <a:lstStyle>
            <a:lvl1pPr marL="225425" indent="-225425">
              <a:defRPr sz="2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[Insert Content]</a:t>
            </a:r>
          </a:p>
        </p:txBody>
      </p:sp>
      <p:sp>
        <p:nvSpPr>
          <p:cNvPr id="15" name="Picture Placeholder 7"/>
          <p:cNvSpPr>
            <a:spLocks noGrp="1"/>
          </p:cNvSpPr>
          <p:nvPr>
            <p:ph type="pic" sz="quarter" idx="11" hasCustomPrompt="1"/>
          </p:nvPr>
        </p:nvSpPr>
        <p:spPr>
          <a:xfrm>
            <a:off x="457200" y="1143000"/>
            <a:ext cx="3810000" cy="3276600"/>
          </a:xfrm>
          <a:prstGeom prst="rect">
            <a:avLst/>
          </a:prstGeom>
        </p:spPr>
        <p:txBody>
          <a:bodyPr/>
          <a:lstStyle>
            <a:lvl1pPr>
              <a:defRPr sz="2400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[Insert Picture]</a:t>
            </a:r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4835376"/>
            <a:ext cx="8153400" cy="1231360"/>
          </a:xfrm>
          <a:prstGeom prst="rect">
            <a:avLst/>
          </a:prstGeom>
        </p:spPr>
        <p:txBody>
          <a:bodyPr/>
          <a:lstStyle>
            <a:lvl1pPr marL="225425" indent="-225425">
              <a:defRPr sz="24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[Insert Content]</a:t>
            </a: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5"/>
          </p:nvPr>
        </p:nvSpPr>
        <p:spPr>
          <a:xfrm>
            <a:off x="6463145" y="6356351"/>
            <a:ext cx="2057400" cy="365125"/>
          </a:xfrm>
        </p:spPr>
        <p:txBody>
          <a:bodyPr/>
          <a:lstStyle/>
          <a:p>
            <a:fld id="{4152746E-419F-4CEA-B9F0-2C2825ADD71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12743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Slide </a:t>
            </a:r>
            <a:fld id="{4B280825-7B08-4CCD-B0AA-43582496CAB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7776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3845" y="1143000"/>
            <a:ext cx="3886200" cy="5029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143000"/>
            <a:ext cx="3886200" cy="5029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2746E-419F-4CEA-B9F0-2C2825ADD71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650575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132575"/>
            <a:ext cx="386715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45" y="1958275"/>
            <a:ext cx="3867150" cy="421392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132575"/>
            <a:ext cx="38862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958275"/>
            <a:ext cx="3886201" cy="421392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2746E-419F-4CEA-B9F0-2C2825ADD71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29638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  <p:sp>
        <p:nvSpPr>
          <p:cNvPr id="4" name="Rounded Rectangle 3"/>
          <p:cNvSpPr>
            <a:spLocks/>
          </p:cNvSpPr>
          <p:nvPr userDrawn="1"/>
        </p:nvSpPr>
        <p:spPr>
          <a:xfrm>
            <a:off x="685800" y="3152113"/>
            <a:ext cx="7629918" cy="2639087"/>
          </a:xfrm>
          <a:prstGeom prst="roundRect">
            <a:avLst>
              <a:gd name="adj" fmla="val 4088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837335" y="3286016"/>
            <a:ext cx="7326332" cy="235278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36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[Insert Content]</a:t>
            </a:r>
          </a:p>
        </p:txBody>
      </p:sp>
      <p:pic>
        <p:nvPicPr>
          <p:cNvPr id="8" name="Picture 2" descr="http://psych.uconn.edu/research/images/logo-2lines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273" b="92091" l="0" r="100000">
                        <a14:foregroundMark x1="8627" y1="65273" x2="8627" y2="65273"/>
                        <a14:foregroundMark x1="21176" y1="65273" x2="21176" y2="65273"/>
                        <a14:foregroundMark x1="29725" y1="64455" x2="29725" y2="64455"/>
                        <a14:foregroundMark x1="29882" y1="58909" x2="29882" y2="58909"/>
                        <a14:foregroundMark x1="34353" y1="65909" x2="34353" y2="65909"/>
                        <a14:foregroundMark x1="45020" y1="65455" x2="45020" y2="65455"/>
                        <a14:foregroundMark x1="50902" y1="64273" x2="50902" y2="64273"/>
                        <a14:foregroundMark x1="53569" y1="65091" x2="53569" y2="65091"/>
                        <a14:foregroundMark x1="59608" y1="64636" x2="59608" y2="64636"/>
                        <a14:foregroundMark x1="59451" y1="59273" x2="59451" y2="59273"/>
                        <a14:foregroundMark x1="63922" y1="65091" x2="63922" y2="65091"/>
                        <a14:foregroundMark x1="84941" y1="66273" x2="84941" y2="66273"/>
                        <a14:foregroundMark x1="88157" y1="64000" x2="88157" y2="64000"/>
                        <a14:foregroundMark x1="17255" y1="76636" x2="17255" y2="76636"/>
                        <a14:foregroundMark x1="26118" y1="84455" x2="26118" y2="84455"/>
                        <a14:foregroundMark x1="29882" y1="83636" x2="29882" y2="83636"/>
                        <a14:foregroundMark x1="39137" y1="82000" x2="39137" y2="82000"/>
                        <a14:foregroundMark x1="47686" y1="85091" x2="47686" y2="85091"/>
                        <a14:foregroundMark x1="55373" y1="86182" x2="55373" y2="86182"/>
                        <a14:foregroundMark x1="63059" y1="83000" x2="63059" y2="83000"/>
                        <a14:foregroundMark x1="68392" y1="83455" x2="68392" y2="83455"/>
                        <a14:foregroundMark x1="73020" y1="84727" x2="73020" y2="84727"/>
                        <a14:foregroundMark x1="80706" y1="83455" x2="80706" y2="83455"/>
                        <a14:foregroundMark x1="90118" y1="82455" x2="90118" y2="82455"/>
                        <a14:foregroundMark x1="39216" y1="28455" x2="39216" y2="28455"/>
                        <a14:foregroundMark x1="64157" y1="20182" x2="64157" y2="20182"/>
                        <a14:foregroundMark x1="63059" y1="19091" x2="63059" y2="19091"/>
                        <a14:foregroundMark x1="38667" y1="23727" x2="38667" y2="23727"/>
                        <a14:foregroundMark x1="63922" y1="22091" x2="63922" y2="22091"/>
                        <a14:backgroundMark x1="50588" y1="82636" x2="50588" y2="82636"/>
                        <a14:backgroundMark x1="43216" y1="65091" x2="43216" y2="65091"/>
                        <a14:backgroundMark x1="49804" y1="26182" x2="49804" y2="26182"/>
                        <a14:backgroundMark x1="49804" y1="23727" x2="49804" y2="23727"/>
                        <a14:backgroundMark x1="38039" y1="31818" x2="38039" y2="31818"/>
                        <a14:backgroundMark x1="37255" y1="25818" x2="37255" y2="25818"/>
                        <a14:backgroundMark x1="38902" y1="34455" x2="38902" y2="34455"/>
                        <a14:backgroundMark x1="37255" y1="23636" x2="37255" y2="23636"/>
                        <a14:backgroundMark x1="37804" y1="37091" x2="37804" y2="37091"/>
                        <a14:backgroundMark x1="37725" y1="29273" x2="37725" y2="29273"/>
                        <a14:backgroundMark x1="36627" y1="31182" x2="36627" y2="31182"/>
                        <a14:backgroundMark x1="35843" y1="24727" x2="35843" y2="24727"/>
                        <a14:backgroundMark x1="35137" y1="29909" x2="35137" y2="29909"/>
                        <a14:backgroundMark x1="36392" y1="36273" x2="36392" y2="36273"/>
                        <a14:backgroundMark x1="39608" y1="42545" x2="39608" y2="42545"/>
                        <a14:backgroundMark x1="41020" y1="42727" x2="41020" y2="42727"/>
                        <a14:backgroundMark x1="46353" y1="41091" x2="46353" y2="41091"/>
                        <a14:backgroundMark x1="45020" y1="42182" x2="45020" y2="42182"/>
                        <a14:backgroundMark x1="53098" y1="40091" x2="53098" y2="40091"/>
                        <a14:backgroundMark x1="54510" y1="41636" x2="54510" y2="41636"/>
                        <a14:backgroundMark x1="58667" y1="43000" x2="58667" y2="43000"/>
                        <a14:backgroundMark x1="61490" y1="33182" x2="61490" y2="33182"/>
                        <a14:backgroundMark x1="60471" y1="36545" x2="60471" y2="36545"/>
                        <a14:backgroundMark x1="62353" y1="37182" x2="62353" y2="37182"/>
                        <a14:backgroundMark x1="63529" y1="36364" x2="63529" y2="36364"/>
                        <a14:backgroundMark x1="64157" y1="30455" x2="64157" y2="30455"/>
                        <a14:backgroundMark x1="63216" y1="31273" x2="63216" y2="31273"/>
                        <a14:backgroundMark x1="64863" y1="30091" x2="64863" y2="30091"/>
                        <a14:backgroundMark x1="62745" y1="26727" x2="62745" y2="26727"/>
                        <a14:backgroundMark x1="62824" y1="23182" x2="62824" y2="23182"/>
                        <a14:backgroundMark x1="64941" y1="23909" x2="64941" y2="23909"/>
                        <a14:backgroundMark x1="63059" y1="21545" x2="63059" y2="21545"/>
                        <a14:backgroundMark x1="50118" y1="15455" x2="50118" y2="15455"/>
                        <a14:backgroundMark x1="52627" y1="17455" x2="52627" y2="17455"/>
                        <a14:backgroundMark x1="51608" y1="19091" x2="51608" y2="19091"/>
                        <a14:backgroundMark x1="49882" y1="14000" x2="49882" y2="14000"/>
                        <a14:backgroundMark x1="47294" y1="16727" x2="47294" y2="16727"/>
                        <a14:backgroundMark x1="48157" y1="18000" x2="48157" y2="18000"/>
                        <a14:backgroundMark x1="48863" y1="18909" x2="48863" y2="18909"/>
                        <a14:backgroundMark x1="46275" y1="22909" x2="46275" y2="22909"/>
                        <a14:backgroundMark x1="47451" y1="24273" x2="47451" y2="24273"/>
                        <a14:backgroundMark x1="48471" y1="25273" x2="48471" y2="25273"/>
                        <a14:backgroundMark x1="46510" y1="23636" x2="46510" y2="23636"/>
                        <a14:backgroundMark x1="53725" y1="23364" x2="53725" y2="23364"/>
                        <a14:backgroundMark x1="51922" y1="25091" x2="51922" y2="25091"/>
                        <a14:backgroundMark x1="54196" y1="30182" x2="54196" y2="30182"/>
                        <a14:backgroundMark x1="53020" y1="31455" x2="53020" y2="31455"/>
                        <a14:backgroundMark x1="52314" y1="32273" x2="52314" y2="32273"/>
                        <a14:backgroundMark x1="46118" y1="30364" x2="46118" y2="30364"/>
                        <a14:backgroundMark x1="47922" y1="32091" x2="47922" y2="32091"/>
                        <a14:backgroundMark x1="50118" y1="35455" x2="50118" y2="35455"/>
                        <a14:backgroundMark x1="64000" y1="24727" x2="64000" y2="24727"/>
                        <a14:backgroundMark x1="37255" y1="22091" x2="37255" y2="220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778436"/>
            <a:ext cx="2895600" cy="2498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0626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7547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[Insert Lesson Name]</a:t>
            </a:r>
          </a:p>
        </p:txBody>
      </p:sp>
      <p:sp>
        <p:nvSpPr>
          <p:cNvPr id="5" name="Rounded Rectangle 4"/>
          <p:cNvSpPr>
            <a:spLocks/>
          </p:cNvSpPr>
          <p:nvPr userDrawn="1"/>
        </p:nvSpPr>
        <p:spPr>
          <a:xfrm>
            <a:off x="609600" y="1295399"/>
            <a:ext cx="7843763" cy="4800601"/>
          </a:xfrm>
          <a:prstGeom prst="roundRect">
            <a:avLst>
              <a:gd name="adj" fmla="val 4088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91988" y="1447800"/>
            <a:ext cx="7660519" cy="4495800"/>
          </a:xfrm>
          <a:prstGeom prst="rect">
            <a:avLst/>
          </a:prstGeom>
        </p:spPr>
        <p:txBody>
          <a:bodyPr/>
          <a:lstStyle>
            <a:lvl1pPr marL="225425" indent="-225425">
              <a:defRPr sz="24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[Insert Lesson Content]</a:t>
            </a:r>
          </a:p>
          <a:p>
            <a:pPr lvl="0"/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3"/>
          </p:nvPr>
        </p:nvSpPr>
        <p:spPr>
          <a:xfrm>
            <a:off x="6463145" y="6356351"/>
            <a:ext cx="2057400" cy="365125"/>
          </a:xfrm>
        </p:spPr>
        <p:txBody>
          <a:bodyPr/>
          <a:lstStyle/>
          <a:p>
            <a:fld id="{4152746E-419F-4CEA-B9F0-2C2825ADD71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91248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[Insert Lesson Name]</a:t>
            </a:r>
          </a:p>
        </p:txBody>
      </p:sp>
      <p:sp>
        <p:nvSpPr>
          <p:cNvPr id="5" name="Picture Placeholder 5"/>
          <p:cNvSpPr>
            <a:spLocks noGrp="1"/>
          </p:cNvSpPr>
          <p:nvPr>
            <p:ph type="pic" sz="quarter" idx="12" hasCustomPrompt="1"/>
          </p:nvPr>
        </p:nvSpPr>
        <p:spPr>
          <a:xfrm>
            <a:off x="685800" y="1752600"/>
            <a:ext cx="7924800" cy="4343400"/>
          </a:xfrm>
          <a:prstGeom prst="rect">
            <a:avLst/>
          </a:prstGeom>
        </p:spPr>
        <p:txBody>
          <a:bodyPr/>
          <a:lstStyle>
            <a:lvl1pPr>
              <a:defRPr sz="2400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[Insert Picture]</a:t>
            </a:r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85800" y="1143000"/>
            <a:ext cx="4343400" cy="533400"/>
          </a:xfrm>
          <a:prstGeom prst="rect">
            <a:avLst/>
          </a:prstGeom>
        </p:spPr>
        <p:txBody>
          <a:bodyPr/>
          <a:lstStyle>
            <a:lvl1pPr>
              <a:defRPr sz="2400" baseline="0">
                <a:solidFill>
                  <a:schemeClr val="tx1"/>
                </a:solidFill>
              </a:defRPr>
            </a:lvl1pPr>
            <a:lvl2pPr marL="228600" indent="0">
              <a:buNone/>
              <a:defRPr/>
            </a:lvl2pPr>
            <a:lvl3pPr marL="685800" indent="0">
              <a:buNone/>
              <a:defRPr/>
            </a:lvl3pPr>
            <a:lvl4pPr marL="11430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[Insert Picture Description]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6463145" y="6324600"/>
            <a:ext cx="2057400" cy="365125"/>
          </a:xfrm>
        </p:spPr>
        <p:txBody>
          <a:bodyPr/>
          <a:lstStyle/>
          <a:p>
            <a:fld id="{4152746E-419F-4CEA-B9F0-2C2825ADD71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68762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bove Picture be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[Insert Lesson Name]</a:t>
            </a:r>
          </a:p>
        </p:txBody>
      </p:sp>
      <p:sp>
        <p:nvSpPr>
          <p:cNvPr id="11" name="Rounded Rectangle 10"/>
          <p:cNvSpPr>
            <a:spLocks/>
          </p:cNvSpPr>
          <p:nvPr userDrawn="1"/>
        </p:nvSpPr>
        <p:spPr>
          <a:xfrm>
            <a:off x="685800" y="1247113"/>
            <a:ext cx="7629918" cy="2639087"/>
          </a:xfrm>
          <a:prstGeom prst="roundRect">
            <a:avLst>
              <a:gd name="adj" fmla="val 4088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837335" y="1381016"/>
            <a:ext cx="7326332" cy="2352784"/>
          </a:xfrm>
          <a:prstGeom prst="rect">
            <a:avLst/>
          </a:prstGeom>
        </p:spPr>
        <p:txBody>
          <a:bodyPr/>
          <a:lstStyle>
            <a:lvl1pPr marL="225425" indent="-225425">
              <a:defRPr sz="24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[Insert Content]</a:t>
            </a:r>
          </a:p>
        </p:txBody>
      </p:sp>
      <p:sp>
        <p:nvSpPr>
          <p:cNvPr id="13" name="Picture Placeholder 8"/>
          <p:cNvSpPr>
            <a:spLocks noGrp="1"/>
          </p:cNvSpPr>
          <p:nvPr>
            <p:ph type="pic" sz="quarter" idx="11" hasCustomPrompt="1"/>
          </p:nvPr>
        </p:nvSpPr>
        <p:spPr>
          <a:xfrm>
            <a:off x="848118" y="4267200"/>
            <a:ext cx="7467600" cy="1905000"/>
          </a:xfrm>
          <a:prstGeom prst="rect">
            <a:avLst/>
          </a:prstGeom>
        </p:spPr>
        <p:txBody>
          <a:bodyPr/>
          <a:lstStyle>
            <a:lvl1pPr algn="l">
              <a:defRPr sz="2400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[Insert Picture]</a:t>
            </a: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4"/>
          </p:nvPr>
        </p:nvSpPr>
        <p:spPr>
          <a:xfrm>
            <a:off x="6463145" y="6340475"/>
            <a:ext cx="2057400" cy="365125"/>
          </a:xfrm>
        </p:spPr>
        <p:txBody>
          <a:bodyPr/>
          <a:lstStyle/>
          <a:p>
            <a:fld id="{4152746E-419F-4CEA-B9F0-2C2825ADD71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0077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Above Picture be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[Insert Lesson Name]</a:t>
            </a:r>
          </a:p>
        </p:txBody>
      </p:sp>
      <p:sp>
        <p:nvSpPr>
          <p:cNvPr id="11" name="Rounded Rectangle 10"/>
          <p:cNvSpPr>
            <a:spLocks/>
          </p:cNvSpPr>
          <p:nvPr userDrawn="1"/>
        </p:nvSpPr>
        <p:spPr>
          <a:xfrm>
            <a:off x="685800" y="1247113"/>
            <a:ext cx="7629918" cy="1648487"/>
          </a:xfrm>
          <a:prstGeom prst="roundRect">
            <a:avLst>
              <a:gd name="adj" fmla="val 4088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837335" y="1381016"/>
            <a:ext cx="7326332" cy="1469650"/>
          </a:xfrm>
          <a:prstGeom prst="rect">
            <a:avLst/>
          </a:prstGeom>
        </p:spPr>
        <p:txBody>
          <a:bodyPr/>
          <a:lstStyle>
            <a:lvl1pPr marL="225425" indent="-225425">
              <a:defRPr sz="24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[Insert Content]</a:t>
            </a: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4"/>
          </p:nvPr>
        </p:nvSpPr>
        <p:spPr>
          <a:xfrm>
            <a:off x="6463145" y="6340475"/>
            <a:ext cx="2057400" cy="365125"/>
          </a:xfrm>
        </p:spPr>
        <p:txBody>
          <a:bodyPr/>
          <a:lstStyle/>
          <a:p>
            <a:fld id="{4152746E-419F-4CEA-B9F0-2C2825ADD71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3739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C Banner"/>
          <p:cNvSpPr>
            <a:spLocks noChangeArrowheads="1"/>
          </p:cNvSpPr>
          <p:nvPr/>
        </p:nvSpPr>
        <p:spPr bwMode="auto">
          <a:xfrm>
            <a:off x="0" y="0"/>
            <a:ext cx="9144000" cy="938150"/>
          </a:xfrm>
          <a:prstGeom prst="rect">
            <a:avLst/>
          </a:prstGeom>
          <a:solidFill>
            <a:srgbClr val="1F497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sz="3000" b="1" dirty="0">
              <a:solidFill>
                <a:srgbClr val="604A7B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3845" y="152400"/>
            <a:ext cx="7886700" cy="7095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090550"/>
            <a:ext cx="7886700" cy="50816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3145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Slide </a:t>
            </a:r>
            <a:fld id="{4B280825-7B08-4CCD-B0AA-43582496CAB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3500" y="6248400"/>
            <a:ext cx="1758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Submitting </a:t>
            </a:r>
            <a:r>
              <a:rPr lang="en-US" sz="1400" baseline="0" dirty="0">
                <a:solidFill>
                  <a:schemeClr val="bg1">
                    <a:lumMod val="65000"/>
                  </a:schemeClr>
                </a:solidFill>
              </a:rPr>
              <a:t> Leave of Absence Requests</a:t>
            </a:r>
            <a:endParaRPr lang="en-US" sz="14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1745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5" r:id="rId2"/>
    <p:sldLayoutId id="2147483706" r:id="rId3"/>
    <p:sldLayoutId id="2147483707" r:id="rId4"/>
    <p:sldLayoutId id="2147483708" r:id="rId5"/>
    <p:sldLayoutId id="2147483693" r:id="rId6"/>
    <p:sldLayoutId id="2147483700" r:id="rId7"/>
    <p:sldLayoutId id="2147483690" r:id="rId8"/>
    <p:sldLayoutId id="2147483709" r:id="rId9"/>
    <p:sldLayoutId id="2147483710" r:id="rId10"/>
    <p:sldLayoutId id="2147483697" r:id="rId11"/>
    <p:sldLayoutId id="2147483691" r:id="rId12"/>
    <p:sldLayoutId id="2147483695" r:id="rId13"/>
    <p:sldLayoutId id="2147483692" r:id="rId14"/>
    <p:sldLayoutId id="2147483698" r:id="rId15"/>
    <p:sldLayoutId id="2147483696" r:id="rId16"/>
    <p:sldLayoutId id="2147483699" r:id="rId17"/>
    <p:sldLayoutId id="2147483711" r:id="rId18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225425" indent="-225425" algn="l" defTabSz="685800" rtl="0" eaLnBrk="1" latinLnBrk="0" hangingPunct="1">
        <a:lnSpc>
          <a:spcPct val="90000"/>
        </a:lnSpc>
        <a:spcBef>
          <a:spcPts val="750"/>
        </a:spcBef>
        <a:buFont typeface="Wingdings 2" pitchFamily="18" charset="2"/>
        <a:buChar char="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69913" indent="-227013" algn="l" defTabSz="685800" rtl="0" eaLnBrk="1" latinLnBrk="0" hangingPunct="1">
        <a:lnSpc>
          <a:spcPct val="90000"/>
        </a:lnSpc>
        <a:spcBef>
          <a:spcPts val="375"/>
        </a:spcBef>
        <a:buFont typeface="Calibri" panose="020F0502020204030204" pitchFamily="34" charset="0"/>
        <a:buChar char="‒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ess.uconn.edu/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HCM.DataMart@uconn.edu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4" descr="https://ts.accenture.com/sites/AMCStyleGuide/Content/ImageLibrary/AMC00105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63500" y="6248400"/>
            <a:ext cx="25551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UConn / Core-CT HCM Integration Project</a:t>
            </a: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457200" y="3727450"/>
            <a:ext cx="7924800" cy="1841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5425" indent="-225425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Wingdings 2" pitchFamily="18" charset="2"/>
              <a:buChar char="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9913" indent="-227013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Calibri" panose="020F0502020204030204" pitchFamily="34" charset="0"/>
              <a:buChar char="‒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 2" pitchFamily="18" charset="2"/>
              <a:buChar char="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 2" pitchFamily="18" charset="2"/>
              <a:buChar char="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 2" pitchFamily="18" charset="2"/>
              <a:buChar char="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200" b="1" kern="0" dirty="0">
                <a:ea typeface="Verdana" panose="020B0604030504040204" pitchFamily="34" charset="0"/>
                <a:cs typeface="Verdana" panose="020B0604030504040204" pitchFamily="34" charset="0"/>
              </a:rPr>
              <a:t>WEBINAR:</a:t>
            </a:r>
          </a:p>
          <a:p>
            <a:pPr marL="0" indent="0" algn="ctr">
              <a:buNone/>
            </a:pPr>
            <a:r>
              <a:rPr lang="en-US" sz="3200" b="1" kern="0" dirty="0">
                <a:ea typeface="Verdana" panose="020B0604030504040204" pitchFamily="34" charset="0"/>
                <a:cs typeface="Verdana" panose="020B0604030504040204" pitchFamily="34" charset="0"/>
              </a:rPr>
              <a:t>Submitting Leave of Absence Requests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50800" y="190500"/>
            <a:ext cx="9067800" cy="495300"/>
          </a:xfrm>
          <a:prstGeom prst="rect">
            <a:avLst/>
          </a:prstGeom>
          <a:solidFill>
            <a:srgbClr val="0048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2000" dirty="0">
              <a:solidFill>
                <a:prstClr val="white"/>
              </a:solidFill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 bwMode="auto">
          <a:xfrm>
            <a:off x="0" y="6248400"/>
            <a:ext cx="9144000" cy="609600"/>
          </a:xfrm>
          <a:prstGeom prst="rect">
            <a:avLst/>
          </a:prstGeom>
          <a:solidFill>
            <a:srgbClr val="0048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2000" dirty="0">
              <a:solidFill>
                <a:prstClr val="white"/>
              </a:solidFill>
              <a:cs typeface="Times New Roman" panose="02020603050405020304" pitchFamily="18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1313" y="1905000"/>
            <a:ext cx="863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1475" y="2974975"/>
            <a:ext cx="3341688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63500" y="6294439"/>
            <a:ext cx="1917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Submitting Leave of Absence Requests</a:t>
            </a:r>
          </a:p>
        </p:txBody>
      </p:sp>
    </p:spTree>
    <p:extLst>
      <p:ext uri="{BB962C8B-B14F-4D97-AF65-F5344CB8AC3E}">
        <p14:creationId xmlns:p14="http://schemas.microsoft.com/office/powerpoint/2010/main" val="2321850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732"/>
          <a:stretch/>
        </p:blipFill>
        <p:spPr bwMode="auto">
          <a:xfrm>
            <a:off x="2618619" y="940126"/>
            <a:ext cx="6525381" cy="5565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4" descr="https://ts.accenture.com/sites/AMCStyleGuide/Content/ImageLibrary/AMC00105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10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63500" y="6248400"/>
            <a:ext cx="25551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UConn / Core-CT HCM Integration Project</a:t>
            </a: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73025" y="1066800"/>
            <a:ext cx="7089775" cy="1841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5425" indent="-225425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Wingdings 2" pitchFamily="18" charset="2"/>
              <a:buChar char="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9913" indent="-227013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Calibri" panose="020F0502020204030204" pitchFamily="34" charset="0"/>
              <a:buChar char="‒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 2" pitchFamily="18" charset="2"/>
              <a:buChar char="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 2" pitchFamily="18" charset="2"/>
              <a:buChar char="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 2" pitchFamily="18" charset="2"/>
              <a:buChar char="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b="1" kern="0" dirty="0">
                <a:ea typeface="Verdana" panose="020B0604030504040204" pitchFamily="34" charset="0"/>
                <a:cs typeface="Verdana" panose="020B0604030504040204" pitchFamily="34" charset="0"/>
              </a:rPr>
              <a:t>DEMONSTRATION:</a:t>
            </a:r>
          </a:p>
          <a:p>
            <a:pPr marL="0" indent="0">
              <a:buNone/>
            </a:pPr>
            <a:r>
              <a:rPr lang="en-US" sz="3200" b="1" kern="0" dirty="0">
                <a:ea typeface="Verdana" panose="020B0604030504040204" pitchFamily="34" charset="0"/>
                <a:cs typeface="Verdana" panose="020B0604030504040204" pitchFamily="34" charset="0"/>
              </a:rPr>
              <a:t>Submitting a Voluntary Schedule Reduction Request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 bwMode="auto">
          <a:xfrm>
            <a:off x="0" y="6248400"/>
            <a:ext cx="9144000" cy="609600"/>
          </a:xfrm>
          <a:prstGeom prst="rect">
            <a:avLst/>
          </a:prstGeom>
          <a:solidFill>
            <a:srgbClr val="0048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2000" dirty="0">
              <a:solidFill>
                <a:prstClr val="white"/>
              </a:solidFill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500" y="6294439"/>
            <a:ext cx="18732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Submitting Leave of Absence Requests</a:t>
            </a:r>
          </a:p>
        </p:txBody>
      </p:sp>
    </p:spTree>
    <p:extLst>
      <p:ext uri="{BB962C8B-B14F-4D97-AF65-F5344CB8AC3E}">
        <p14:creationId xmlns:p14="http://schemas.microsoft.com/office/powerpoint/2010/main" val="1041504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538238" y="127000"/>
            <a:ext cx="7843762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595" rIns="0" bIns="45595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rebuchet MS" pitchFamily="34" charset="0"/>
                <a:cs typeface="Arial" charset="0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rebuchet MS" pitchFamily="34" charset="0"/>
                <a:cs typeface="Arial" charset="0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rebuchet MS" pitchFamily="34" charset="0"/>
                <a:cs typeface="Arial" charset="0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rebuchet MS" pitchFamily="34" charset="0"/>
                <a:cs typeface="Arial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rebuchet MS" pitchFamily="34" charset="0"/>
                <a:cs typeface="Arial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rebuchet MS" pitchFamily="34" charset="0"/>
                <a:cs typeface="Arial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rebuchet MS" pitchFamily="34" charset="0"/>
                <a:cs typeface="Arial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rebuchet MS" pitchFamily="34" charset="0"/>
                <a:cs typeface="Arial" charset="0"/>
              </a:defRPr>
            </a:lvl9pPr>
          </a:lstStyle>
          <a:p>
            <a:r>
              <a:rPr lang="en-US" sz="2800" kern="0" dirty="0"/>
              <a:t>Demonstration: Submitting a Voluntary Schedule Reduction Request</a:t>
            </a:r>
            <a:endParaRPr lang="en-US" sz="2800" kern="0" dirty="0">
              <a:solidFill>
                <a:srgbClr val="FF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11</a:t>
            </a:fld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304800" y="1219200"/>
            <a:ext cx="8458200" cy="4955203"/>
          </a:xfrm>
          <a:prstGeom prst="rect">
            <a:avLst/>
          </a:prstGeom>
          <a:noFill/>
          <a:ln w="28575">
            <a:solidFill>
              <a:schemeClr val="tx1"/>
            </a:solidFill>
            <a:prstDash val="dash"/>
          </a:ln>
        </p:spPr>
        <p:txBody>
          <a:bodyPr wrap="square" rIns="5669280" rtlCol="0">
            <a:spAutoFit/>
          </a:bodyPr>
          <a:lstStyle/>
          <a:p>
            <a:r>
              <a:rPr lang="en-US" sz="2800" b="1" dirty="0"/>
              <a:t>Key Takeaway 1 </a:t>
            </a:r>
          </a:p>
          <a:p>
            <a:endParaRPr lang="en-US" b="1" dirty="0"/>
          </a:p>
          <a:p>
            <a:r>
              <a:rPr lang="en-US" dirty="0"/>
              <a:t>If an employee is requesting a Voluntary Schedule Reduction over two fiscal years, </a:t>
            </a:r>
            <a:r>
              <a:rPr lang="en-US" u="sng" dirty="0"/>
              <a:t>two separate requests will need to be submitted.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0205" y="2362200"/>
            <a:ext cx="5354195" cy="3109725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32406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538238" y="127000"/>
            <a:ext cx="7843762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595" rIns="0" bIns="45595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rebuchet MS" pitchFamily="34" charset="0"/>
                <a:cs typeface="Arial" charset="0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rebuchet MS" pitchFamily="34" charset="0"/>
                <a:cs typeface="Arial" charset="0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rebuchet MS" pitchFamily="34" charset="0"/>
                <a:cs typeface="Arial" charset="0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rebuchet MS" pitchFamily="34" charset="0"/>
                <a:cs typeface="Arial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rebuchet MS" pitchFamily="34" charset="0"/>
                <a:cs typeface="Arial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rebuchet MS" pitchFamily="34" charset="0"/>
                <a:cs typeface="Arial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rebuchet MS" pitchFamily="34" charset="0"/>
                <a:cs typeface="Arial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rebuchet MS" pitchFamily="34" charset="0"/>
                <a:cs typeface="Arial" charset="0"/>
              </a:defRPr>
            </a:lvl9pPr>
          </a:lstStyle>
          <a:p>
            <a:r>
              <a:rPr lang="en-US" sz="2800" kern="0" dirty="0"/>
              <a:t>Demonstration: Submitting a Voluntary Schedule Reduction Request</a:t>
            </a:r>
            <a:endParaRPr lang="en-US" sz="2800" kern="0" dirty="0">
              <a:solidFill>
                <a:srgbClr val="FF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12</a:t>
            </a:fld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304800" y="1219200"/>
            <a:ext cx="8458200" cy="4955203"/>
          </a:xfrm>
          <a:prstGeom prst="rect">
            <a:avLst/>
          </a:prstGeom>
          <a:noFill/>
          <a:ln w="28575">
            <a:solidFill>
              <a:schemeClr val="tx1"/>
            </a:solidFill>
            <a:prstDash val="dash"/>
          </a:ln>
        </p:spPr>
        <p:txBody>
          <a:bodyPr wrap="square" rIns="5669280" rtlCol="0">
            <a:spAutoFit/>
          </a:bodyPr>
          <a:lstStyle/>
          <a:p>
            <a:r>
              <a:rPr lang="en-US" sz="2800" b="1" dirty="0"/>
              <a:t>Key Takeaway 2 </a:t>
            </a:r>
          </a:p>
          <a:p>
            <a:endParaRPr lang="en-US" b="1" dirty="0"/>
          </a:p>
          <a:p>
            <a:r>
              <a:rPr lang="en-US" dirty="0"/>
              <a:t>On the Voluntary Schedule Reduction Program (VSRP) form, employees must designate if the request is for: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Sporadic Days Off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Reduction in scheduled weekly hours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Leave of absence (5 consecutive days or more)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42119" t="20666" r="24527" b="14020"/>
          <a:stretch/>
        </p:blipFill>
        <p:spPr>
          <a:xfrm>
            <a:off x="2971800" y="1828800"/>
            <a:ext cx="5540908" cy="3962400"/>
          </a:xfrm>
          <a:prstGeom prst="rect">
            <a:avLst/>
          </a:prstGeom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1046372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538238" y="127000"/>
            <a:ext cx="7843762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595" rIns="0" bIns="45595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rebuchet MS" pitchFamily="34" charset="0"/>
                <a:cs typeface="Arial" charset="0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rebuchet MS" pitchFamily="34" charset="0"/>
                <a:cs typeface="Arial" charset="0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rebuchet MS" pitchFamily="34" charset="0"/>
                <a:cs typeface="Arial" charset="0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rebuchet MS" pitchFamily="34" charset="0"/>
                <a:cs typeface="Arial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rebuchet MS" pitchFamily="34" charset="0"/>
                <a:cs typeface="Arial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rebuchet MS" pitchFamily="34" charset="0"/>
                <a:cs typeface="Arial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rebuchet MS" pitchFamily="34" charset="0"/>
                <a:cs typeface="Arial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rebuchet MS" pitchFamily="34" charset="0"/>
                <a:cs typeface="Arial" charset="0"/>
              </a:defRPr>
            </a:lvl9pPr>
          </a:lstStyle>
          <a:p>
            <a:r>
              <a:rPr lang="en-US" sz="2800" kern="0" dirty="0"/>
              <a:t>Demonstration: Submitting a Voluntary Schedule Reduction Request</a:t>
            </a:r>
            <a:endParaRPr lang="en-US" sz="2800" kern="0" dirty="0">
              <a:solidFill>
                <a:srgbClr val="FF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13</a:t>
            </a:fld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304800" y="1219200"/>
            <a:ext cx="8458200" cy="4955203"/>
          </a:xfrm>
          <a:prstGeom prst="rect">
            <a:avLst/>
          </a:prstGeom>
          <a:noFill/>
          <a:ln w="28575">
            <a:solidFill>
              <a:schemeClr val="tx1"/>
            </a:solidFill>
            <a:prstDash val="dash"/>
          </a:ln>
        </p:spPr>
        <p:txBody>
          <a:bodyPr wrap="square" rIns="5394960" rtlCol="0">
            <a:spAutoFit/>
          </a:bodyPr>
          <a:lstStyle/>
          <a:p>
            <a:r>
              <a:rPr lang="en-US" sz="2800" b="1" dirty="0"/>
              <a:t>Key Takeaway 3</a:t>
            </a:r>
          </a:p>
          <a:p>
            <a:endParaRPr lang="en-US" b="1" dirty="0"/>
          </a:p>
          <a:p>
            <a:r>
              <a:rPr lang="en-US" dirty="0"/>
              <a:t>Once the request is submitted by the employee, the Voluntary Schedule Reduction Program (VSRP) form is routed to the employee’s Supervisor, Department Head and Dean/Director for approval, before being finalized by Human Resources.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7552" y="1750379"/>
            <a:ext cx="5033048" cy="4193221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02267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732"/>
          <a:stretch/>
        </p:blipFill>
        <p:spPr bwMode="auto">
          <a:xfrm>
            <a:off x="2618619" y="940126"/>
            <a:ext cx="6525381" cy="5565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4" descr="https://ts.accenture.com/sites/AMCStyleGuide/Content/ImageLibrary/AMC00105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14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63500" y="6248400"/>
            <a:ext cx="25551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UConn / Core-CT HCM Integration Project</a:t>
            </a: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73025" y="1066800"/>
            <a:ext cx="7924800" cy="1841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5425" indent="-225425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Wingdings 2" pitchFamily="18" charset="2"/>
              <a:buChar char="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9913" indent="-227013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Calibri" panose="020F0502020204030204" pitchFamily="34" charset="0"/>
              <a:buChar char="‒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 2" pitchFamily="18" charset="2"/>
              <a:buChar char="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 2" pitchFamily="18" charset="2"/>
              <a:buChar char="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 2" pitchFamily="18" charset="2"/>
              <a:buChar char="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b="1" kern="0" dirty="0">
                <a:ea typeface="Verdana" panose="020B0604030504040204" pitchFamily="34" charset="0"/>
                <a:cs typeface="Verdana" panose="020B0604030504040204" pitchFamily="34" charset="0"/>
              </a:rPr>
              <a:t>DEMONSTRATION:</a:t>
            </a:r>
          </a:p>
          <a:p>
            <a:pPr marL="0" indent="0">
              <a:buNone/>
            </a:pPr>
            <a:r>
              <a:rPr lang="en-US" sz="3200" b="1" kern="0" dirty="0">
                <a:ea typeface="Verdana" panose="020B0604030504040204" pitchFamily="34" charset="0"/>
                <a:cs typeface="Verdana" panose="020B0604030504040204" pitchFamily="34" charset="0"/>
              </a:rPr>
              <a:t>Submitting a Military Leave Request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 bwMode="auto">
          <a:xfrm>
            <a:off x="0" y="6248400"/>
            <a:ext cx="9144000" cy="609600"/>
          </a:xfrm>
          <a:prstGeom prst="rect">
            <a:avLst/>
          </a:prstGeom>
          <a:solidFill>
            <a:srgbClr val="0048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2000" dirty="0">
              <a:solidFill>
                <a:prstClr val="white"/>
              </a:solidFill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500" y="6294439"/>
            <a:ext cx="18732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Submitting Leave of Absence Requests</a:t>
            </a:r>
          </a:p>
        </p:txBody>
      </p:sp>
    </p:spTree>
    <p:extLst>
      <p:ext uri="{BB962C8B-B14F-4D97-AF65-F5344CB8AC3E}">
        <p14:creationId xmlns:p14="http://schemas.microsoft.com/office/powerpoint/2010/main" val="2417181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538238" y="127000"/>
            <a:ext cx="8377162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595" rIns="0" bIns="45595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rebuchet MS" pitchFamily="34" charset="0"/>
                <a:cs typeface="Arial" charset="0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rebuchet MS" pitchFamily="34" charset="0"/>
                <a:cs typeface="Arial" charset="0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rebuchet MS" pitchFamily="34" charset="0"/>
                <a:cs typeface="Arial" charset="0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rebuchet MS" pitchFamily="34" charset="0"/>
                <a:cs typeface="Arial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rebuchet MS" pitchFamily="34" charset="0"/>
                <a:cs typeface="Arial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rebuchet MS" pitchFamily="34" charset="0"/>
                <a:cs typeface="Arial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rebuchet MS" pitchFamily="34" charset="0"/>
                <a:cs typeface="Arial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rebuchet MS" pitchFamily="34" charset="0"/>
                <a:cs typeface="Arial" charset="0"/>
              </a:defRPr>
            </a:lvl9pPr>
          </a:lstStyle>
          <a:p>
            <a:r>
              <a:rPr lang="en-US" sz="2800" kern="0" dirty="0"/>
              <a:t>Demonstration: Submitting a Military Leave Request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15</a:t>
            </a:fld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304800" y="1219200"/>
            <a:ext cx="8458200" cy="4955203"/>
          </a:xfrm>
          <a:prstGeom prst="rect">
            <a:avLst/>
          </a:prstGeom>
          <a:noFill/>
          <a:ln w="28575">
            <a:solidFill>
              <a:schemeClr val="tx1"/>
            </a:solidFill>
            <a:prstDash val="dash"/>
          </a:ln>
        </p:spPr>
        <p:txBody>
          <a:bodyPr wrap="square" rIns="91440" rtlCol="0">
            <a:spAutoFit/>
          </a:bodyPr>
          <a:lstStyle/>
          <a:p>
            <a:r>
              <a:rPr lang="en-US" sz="2800" b="1" dirty="0"/>
              <a:t>Key Takeaway 1 </a:t>
            </a:r>
          </a:p>
          <a:p>
            <a:endParaRPr lang="en-US" b="1" dirty="0"/>
          </a:p>
          <a:p>
            <a:r>
              <a:rPr lang="en-US" dirty="0"/>
              <a:t>On the Leave &amp; Time Request form, the employee must select the </a:t>
            </a:r>
            <a:r>
              <a:rPr lang="en-US" b="1" dirty="0"/>
              <a:t>Military Leave Reason </a:t>
            </a:r>
            <a:r>
              <a:rPr lang="en-US" dirty="0"/>
              <a:t>to identify the reason for the request.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610" y="2667000"/>
            <a:ext cx="6795943" cy="322984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6372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538238" y="127000"/>
            <a:ext cx="8377162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595" rIns="0" bIns="45595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rebuchet MS" pitchFamily="34" charset="0"/>
                <a:cs typeface="Arial" charset="0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rebuchet MS" pitchFamily="34" charset="0"/>
                <a:cs typeface="Arial" charset="0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rebuchet MS" pitchFamily="34" charset="0"/>
                <a:cs typeface="Arial" charset="0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rebuchet MS" pitchFamily="34" charset="0"/>
                <a:cs typeface="Arial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rebuchet MS" pitchFamily="34" charset="0"/>
                <a:cs typeface="Arial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rebuchet MS" pitchFamily="34" charset="0"/>
                <a:cs typeface="Arial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rebuchet MS" pitchFamily="34" charset="0"/>
                <a:cs typeface="Arial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rebuchet MS" pitchFamily="34" charset="0"/>
                <a:cs typeface="Arial" charset="0"/>
              </a:defRPr>
            </a:lvl9pPr>
          </a:lstStyle>
          <a:p>
            <a:r>
              <a:rPr lang="en-US" sz="2800" kern="0" dirty="0"/>
              <a:t>Demonstration: Submitting a Military Leave Request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16</a:t>
            </a:fld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304800" y="1219200"/>
            <a:ext cx="8458200" cy="4955203"/>
          </a:xfrm>
          <a:prstGeom prst="rect">
            <a:avLst/>
          </a:prstGeom>
          <a:noFill/>
          <a:ln w="28575">
            <a:solidFill>
              <a:schemeClr val="tx1"/>
            </a:solidFill>
            <a:prstDash val="dash"/>
          </a:ln>
        </p:spPr>
        <p:txBody>
          <a:bodyPr wrap="square" rIns="5029200" rtlCol="0">
            <a:spAutoFit/>
          </a:bodyPr>
          <a:lstStyle/>
          <a:p>
            <a:r>
              <a:rPr lang="en-US" sz="2800" b="1" dirty="0"/>
              <a:t>Key Takeaway 2 </a:t>
            </a:r>
          </a:p>
          <a:p>
            <a:endParaRPr lang="en-US" b="1" dirty="0"/>
          </a:p>
          <a:p>
            <a:r>
              <a:rPr lang="en-US" dirty="0"/>
              <a:t>A copy of the military orders must be attached to the military leave request form confirming the start and end dates of the leave.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0842" y="1676400"/>
            <a:ext cx="4008022" cy="337749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" name="Picture 5"/>
          <p:cNvPicPr/>
          <p:nvPr/>
        </p:nvPicPr>
        <p:blipFill rotWithShape="1">
          <a:blip r:embed="rId4"/>
          <a:srcRect t="83904"/>
          <a:stretch/>
        </p:blipFill>
        <p:spPr>
          <a:xfrm>
            <a:off x="3800720" y="5181600"/>
            <a:ext cx="4868266" cy="866736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64969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538238" y="127000"/>
            <a:ext cx="7843762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595" rIns="0" bIns="45595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rebuchet MS" pitchFamily="34" charset="0"/>
                <a:cs typeface="Arial" charset="0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rebuchet MS" pitchFamily="34" charset="0"/>
                <a:cs typeface="Arial" charset="0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rebuchet MS" pitchFamily="34" charset="0"/>
                <a:cs typeface="Arial" charset="0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rebuchet MS" pitchFamily="34" charset="0"/>
                <a:cs typeface="Arial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rebuchet MS" pitchFamily="34" charset="0"/>
                <a:cs typeface="Arial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rebuchet MS" pitchFamily="34" charset="0"/>
                <a:cs typeface="Arial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rebuchet MS" pitchFamily="34" charset="0"/>
                <a:cs typeface="Arial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rebuchet MS" pitchFamily="34" charset="0"/>
                <a:cs typeface="Arial" charset="0"/>
              </a:defRPr>
            </a:lvl9pPr>
          </a:lstStyle>
          <a:p>
            <a:r>
              <a:rPr lang="en-US" sz="2800" kern="0" dirty="0"/>
              <a:t>Agenda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17</a:t>
            </a:fld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304800" y="1219200"/>
            <a:ext cx="8915400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2800" b="1" dirty="0"/>
              <a:t>Introduction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2800" b="1" dirty="0"/>
              <a:t>Demonstrations and Key Takeaways</a:t>
            </a:r>
          </a:p>
          <a:p>
            <a:pPr marL="688975" lvl="1" indent="-2317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1" dirty="0"/>
              <a:t>Submitting a FMLA Request</a:t>
            </a:r>
          </a:p>
          <a:p>
            <a:pPr marL="688975" lvl="1" indent="-2317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1" dirty="0"/>
              <a:t>Submitting a Voluntary Schedule Reduction Request</a:t>
            </a:r>
          </a:p>
          <a:p>
            <a:pPr marL="688975" lvl="1" indent="-2317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1" dirty="0"/>
              <a:t>Submitting a Military Leave Request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2800" b="1" dirty="0"/>
              <a:t>Important Information and Resources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2800" b="1" dirty="0"/>
              <a:t>Question and Answers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152400" y="4488873"/>
            <a:ext cx="8763000" cy="692727"/>
          </a:xfrm>
          <a:prstGeom prst="round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995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538238" y="127000"/>
            <a:ext cx="7843762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595" rIns="0" bIns="45595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rebuchet MS" pitchFamily="34" charset="0"/>
                <a:cs typeface="Arial" charset="0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rebuchet MS" pitchFamily="34" charset="0"/>
                <a:cs typeface="Arial" charset="0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rebuchet MS" pitchFamily="34" charset="0"/>
                <a:cs typeface="Arial" charset="0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rebuchet MS" pitchFamily="34" charset="0"/>
                <a:cs typeface="Arial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rebuchet MS" pitchFamily="34" charset="0"/>
                <a:cs typeface="Arial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rebuchet MS" pitchFamily="34" charset="0"/>
                <a:cs typeface="Arial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rebuchet MS" pitchFamily="34" charset="0"/>
                <a:cs typeface="Arial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rebuchet MS" pitchFamily="34" charset="0"/>
                <a:cs typeface="Arial" charset="0"/>
              </a:defRPr>
            </a:lvl9pPr>
          </a:lstStyle>
          <a:p>
            <a:r>
              <a:rPr lang="en-US" sz="2800" kern="0" dirty="0"/>
              <a:t>Important Information and Resources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18</a:t>
            </a:fld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231019" y="1035928"/>
            <a:ext cx="8458200" cy="5663089"/>
          </a:xfrm>
          <a:prstGeom prst="rect">
            <a:avLst/>
          </a:prstGeom>
          <a:noFill/>
          <a:ln w="28575">
            <a:noFill/>
            <a:prstDash val="dash"/>
          </a:ln>
        </p:spPr>
        <p:txBody>
          <a:bodyPr wrap="square" rIns="91440" rtlCol="0">
            <a:spAutoFit/>
          </a:bodyPr>
          <a:lstStyle/>
          <a:p>
            <a:r>
              <a:rPr lang="en-US" sz="2800" b="1" dirty="0"/>
              <a:t> Support Labs</a:t>
            </a:r>
          </a:p>
          <a:p>
            <a:endParaRPr lang="en-US" sz="1400" b="1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b="1" dirty="0"/>
              <a:t>Leave and Time Pre-Approval Support Labs -</a:t>
            </a:r>
            <a:r>
              <a:rPr lang="en-US" dirty="0"/>
              <a:t>Submitting a Time Off Leave Request, Submitting a Leave of Absence Request, Submitting a Request to Work Overtime/Comp Time, Approving a Time Off Request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sz="1400" dirty="0"/>
          </a:p>
          <a:p>
            <a:pPr marL="1200150" lvl="2" indent="-285750">
              <a:buFont typeface="Calibri" panose="020F0502020204030204" pitchFamily="34" charset="0"/>
              <a:buChar char="‒"/>
            </a:pPr>
            <a:r>
              <a:rPr lang="en-US" dirty="0"/>
              <a:t>Wednesday, March 29</a:t>
            </a:r>
            <a:r>
              <a:rPr lang="en-US" baseline="30000" dirty="0"/>
              <a:t>th</a:t>
            </a:r>
            <a:r>
              <a:rPr lang="en-US" dirty="0"/>
              <a:t> from 9:00am-12:00pm</a:t>
            </a:r>
          </a:p>
          <a:p>
            <a:pPr marL="1657350" lvl="3" indent="-285750">
              <a:buFont typeface="Calibri" panose="020F0502020204030204" pitchFamily="34" charset="0"/>
              <a:buChar char="‒"/>
            </a:pPr>
            <a:r>
              <a:rPr lang="en-US" dirty="0"/>
              <a:t>Brown Building, Room 103  </a:t>
            </a:r>
          </a:p>
          <a:p>
            <a:pPr marL="1657350" lvl="3" indent="-285750">
              <a:buFont typeface="Calibri" panose="020F0502020204030204" pitchFamily="34" charset="0"/>
              <a:buChar char="‒"/>
            </a:pPr>
            <a:r>
              <a:rPr lang="en-US" dirty="0" err="1"/>
              <a:t>Budds</a:t>
            </a:r>
            <a:r>
              <a:rPr lang="en-US" dirty="0"/>
              <a:t> Building, Room 201C</a:t>
            </a:r>
          </a:p>
          <a:p>
            <a:pPr marL="1200150" lvl="2" indent="-285750">
              <a:buFont typeface="Calibri" panose="020F0502020204030204" pitchFamily="34" charset="0"/>
              <a:buChar char="‒"/>
            </a:pPr>
            <a:r>
              <a:rPr lang="en-US" dirty="0"/>
              <a:t>Thursday, March 30</a:t>
            </a:r>
            <a:r>
              <a:rPr lang="en-US" baseline="30000" dirty="0"/>
              <a:t>th</a:t>
            </a:r>
            <a:r>
              <a:rPr lang="en-US" dirty="0"/>
              <a:t> from 1:00pm– 4:00pm</a:t>
            </a:r>
          </a:p>
          <a:p>
            <a:pPr marL="1657350" lvl="3" indent="-285750">
              <a:buFont typeface="Calibri" panose="020F0502020204030204" pitchFamily="34" charset="0"/>
              <a:buChar char="‒"/>
            </a:pPr>
            <a:r>
              <a:rPr lang="en-US" dirty="0"/>
              <a:t>Brown Building, Room 103  </a:t>
            </a:r>
          </a:p>
          <a:p>
            <a:pPr marL="1657350" lvl="3" indent="-285750">
              <a:buFont typeface="Calibri" panose="020F0502020204030204" pitchFamily="34" charset="0"/>
              <a:buChar char="‒"/>
            </a:pPr>
            <a:r>
              <a:rPr lang="en-US" dirty="0" err="1"/>
              <a:t>Budds</a:t>
            </a:r>
            <a:r>
              <a:rPr lang="en-US" dirty="0"/>
              <a:t> Building, Room 201C</a:t>
            </a:r>
          </a:p>
          <a:p>
            <a:pPr marL="1200150" lvl="2" indent="-285750">
              <a:buFont typeface="Calibri" panose="020F0502020204030204" pitchFamily="34" charset="0"/>
              <a:buChar char="‒"/>
            </a:pPr>
            <a:r>
              <a:rPr lang="en-US" dirty="0"/>
              <a:t>Friday, March 31</a:t>
            </a:r>
            <a:r>
              <a:rPr lang="en-US" baseline="30000" dirty="0"/>
              <a:t>st</a:t>
            </a:r>
            <a:r>
              <a:rPr lang="en-US" dirty="0"/>
              <a:t> from 9:00am-12:00pm</a:t>
            </a:r>
          </a:p>
          <a:p>
            <a:pPr marL="1657350" lvl="3" indent="-285750">
              <a:buFont typeface="Calibri" panose="020F0502020204030204" pitchFamily="34" charset="0"/>
              <a:buChar char="‒"/>
            </a:pPr>
            <a:r>
              <a:rPr lang="en-US" dirty="0"/>
              <a:t>Brown Building, Executive Conference Room</a:t>
            </a:r>
          </a:p>
          <a:p>
            <a:pPr marL="1657350" lvl="3" indent="-285750">
              <a:buFont typeface="Calibri" panose="020F0502020204030204" pitchFamily="34" charset="0"/>
              <a:buChar char="‒"/>
            </a:pPr>
            <a:r>
              <a:rPr lang="en-US" dirty="0" err="1"/>
              <a:t>Budds</a:t>
            </a:r>
            <a:r>
              <a:rPr lang="en-US" dirty="0"/>
              <a:t> Building, Room 201C</a:t>
            </a:r>
          </a:p>
          <a:p>
            <a:pPr marL="742950" lvl="1" indent="-285750">
              <a:buFont typeface="Calibri" panose="020F0502020204030204" pitchFamily="34" charset="0"/>
              <a:buChar char="‒"/>
            </a:pPr>
            <a:endParaRPr lang="en-US" u="sng" dirty="0"/>
          </a:p>
          <a:p>
            <a:pPr marL="742950" lvl="1" indent="-285750">
              <a:buFont typeface="Calibri" panose="020F0502020204030204" pitchFamily="34" charset="0"/>
              <a:buChar char="‒"/>
            </a:pPr>
            <a:r>
              <a:rPr lang="en-US" u="sng" dirty="0"/>
              <a:t>Note</a:t>
            </a:r>
            <a:r>
              <a:rPr lang="en-US" dirty="0"/>
              <a:t>: These open support labs are intended to assist employees with specific questions regarding the above topics. There is no prepared presentation.</a:t>
            </a:r>
            <a:endParaRPr lang="en-US" b="1" dirty="0"/>
          </a:p>
          <a:p>
            <a:endParaRPr lang="en-US" b="1" dirty="0"/>
          </a:p>
          <a:p>
            <a:pPr lvl="1"/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420128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538238" y="127000"/>
            <a:ext cx="7843762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595" rIns="0" bIns="45595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rebuchet MS" pitchFamily="34" charset="0"/>
                <a:cs typeface="Arial" charset="0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rebuchet MS" pitchFamily="34" charset="0"/>
                <a:cs typeface="Arial" charset="0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rebuchet MS" pitchFamily="34" charset="0"/>
                <a:cs typeface="Arial" charset="0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rebuchet MS" pitchFamily="34" charset="0"/>
                <a:cs typeface="Arial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rebuchet MS" pitchFamily="34" charset="0"/>
                <a:cs typeface="Arial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rebuchet MS" pitchFamily="34" charset="0"/>
                <a:cs typeface="Arial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rebuchet MS" pitchFamily="34" charset="0"/>
                <a:cs typeface="Arial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rebuchet MS" pitchFamily="34" charset="0"/>
                <a:cs typeface="Arial" charset="0"/>
              </a:defRPr>
            </a:lvl9pPr>
          </a:lstStyle>
          <a:p>
            <a:r>
              <a:rPr lang="en-US" sz="2800" kern="0" dirty="0"/>
              <a:t>Important Information and Resources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19</a:t>
            </a:fld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304800" y="1219200"/>
            <a:ext cx="8458200" cy="3847207"/>
          </a:xfrm>
          <a:prstGeom prst="rect">
            <a:avLst/>
          </a:prstGeom>
          <a:noFill/>
          <a:ln w="28575">
            <a:noFill/>
            <a:prstDash val="dash"/>
          </a:ln>
        </p:spPr>
        <p:txBody>
          <a:bodyPr wrap="square" rIns="91440" rtlCol="0">
            <a:spAutoFit/>
          </a:bodyPr>
          <a:lstStyle/>
          <a:p>
            <a:r>
              <a:rPr lang="en-US" sz="2800" b="1" dirty="0"/>
              <a:t>Resources</a:t>
            </a:r>
          </a:p>
          <a:p>
            <a:endParaRPr lang="en-US" b="1" dirty="0"/>
          </a:p>
          <a:p>
            <a:pPr marL="0" lvl="1"/>
            <a:r>
              <a:rPr lang="en-US" b="1" dirty="0"/>
              <a:t>Employee Self Service Website: </a:t>
            </a:r>
          </a:p>
          <a:p>
            <a:pPr marL="0" lvl="1"/>
            <a:r>
              <a:rPr lang="en-US" dirty="0">
                <a:hlinkClick r:id="rId3"/>
              </a:rPr>
              <a:t>http://ess.uconn.edu/</a:t>
            </a:r>
            <a:r>
              <a:rPr lang="en-US" dirty="0"/>
              <a:t> </a:t>
            </a:r>
          </a:p>
          <a:p>
            <a:pPr marL="285750" indent="-285750">
              <a:buFont typeface="Calibri" panose="020F0502020204030204" pitchFamily="34" charset="0"/>
              <a:buChar char="»"/>
            </a:pPr>
            <a:r>
              <a:rPr lang="en-US" dirty="0"/>
              <a:t> Provides up-to-date details on all training offerings occurring throughout the University; not limited to the HCM Implementation Project.</a:t>
            </a:r>
          </a:p>
          <a:p>
            <a:pPr marL="285750" indent="-285750">
              <a:buFont typeface="Calibri" panose="020F0502020204030204" pitchFamily="34" charset="0"/>
              <a:buChar char="»"/>
            </a:pPr>
            <a:r>
              <a:rPr lang="en-US" dirty="0"/>
              <a:t>Access to all self-service job aids and reference materials, as well as recorded town hall and webinar presentations, for all modules in Core-CT.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917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538238" y="127000"/>
            <a:ext cx="7843762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595" rIns="0" bIns="45595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rebuchet MS" pitchFamily="34" charset="0"/>
                <a:cs typeface="Arial" charset="0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rebuchet MS" pitchFamily="34" charset="0"/>
                <a:cs typeface="Arial" charset="0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rebuchet MS" pitchFamily="34" charset="0"/>
                <a:cs typeface="Arial" charset="0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rebuchet MS" pitchFamily="34" charset="0"/>
                <a:cs typeface="Arial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rebuchet MS" pitchFamily="34" charset="0"/>
                <a:cs typeface="Arial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rebuchet MS" pitchFamily="34" charset="0"/>
                <a:cs typeface="Arial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rebuchet MS" pitchFamily="34" charset="0"/>
                <a:cs typeface="Arial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rebuchet MS" pitchFamily="34" charset="0"/>
                <a:cs typeface="Arial" charset="0"/>
              </a:defRPr>
            </a:lvl9pPr>
          </a:lstStyle>
          <a:p>
            <a:r>
              <a:rPr lang="en-US" sz="2800" kern="0" dirty="0"/>
              <a:t>Agenda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2</a:t>
            </a:fld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304800" y="1219200"/>
            <a:ext cx="8915400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2800" b="1" dirty="0"/>
              <a:t>Introduction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2800" b="1" dirty="0"/>
              <a:t>Demonstrations and Key Takeaways</a:t>
            </a:r>
          </a:p>
          <a:p>
            <a:pPr marL="688975" lvl="1" indent="-2317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1" dirty="0"/>
              <a:t>Submitting a Medical/FMLA Request</a:t>
            </a:r>
          </a:p>
          <a:p>
            <a:pPr marL="688975" lvl="1" indent="-2317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1" dirty="0"/>
              <a:t>Submitting a Voluntary Schedule Reduction Request</a:t>
            </a:r>
          </a:p>
          <a:p>
            <a:pPr marL="688975" lvl="1" indent="-2317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1" dirty="0"/>
              <a:t>Submitting a Military Leave Request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2800" b="1" dirty="0"/>
              <a:t>Important Information and Resources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2800" b="1" dirty="0"/>
              <a:t>Question and Answers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186068" y="1295400"/>
            <a:ext cx="8763000" cy="692727"/>
          </a:xfrm>
          <a:prstGeom prst="round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894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538238" y="127000"/>
            <a:ext cx="7843762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595" rIns="0" bIns="45595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rebuchet MS" pitchFamily="34" charset="0"/>
                <a:cs typeface="Arial" charset="0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rebuchet MS" pitchFamily="34" charset="0"/>
                <a:cs typeface="Arial" charset="0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rebuchet MS" pitchFamily="34" charset="0"/>
                <a:cs typeface="Arial" charset="0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rebuchet MS" pitchFamily="34" charset="0"/>
                <a:cs typeface="Arial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rebuchet MS" pitchFamily="34" charset="0"/>
                <a:cs typeface="Arial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rebuchet MS" pitchFamily="34" charset="0"/>
                <a:cs typeface="Arial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rebuchet MS" pitchFamily="34" charset="0"/>
                <a:cs typeface="Arial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rebuchet MS" pitchFamily="34" charset="0"/>
                <a:cs typeface="Arial" charset="0"/>
              </a:defRPr>
            </a:lvl9pPr>
          </a:lstStyle>
          <a:p>
            <a:r>
              <a:rPr lang="en-US" sz="2800" kern="0" dirty="0"/>
              <a:t>Agenda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20</a:t>
            </a:fld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304800" y="1219200"/>
            <a:ext cx="8915400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2800" b="1" dirty="0"/>
              <a:t>Introduction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2800" b="1" dirty="0"/>
              <a:t>Demonstrations and Key Takeaways</a:t>
            </a:r>
          </a:p>
          <a:p>
            <a:pPr marL="688975" lvl="1" indent="-2317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1" dirty="0"/>
              <a:t>Submitting a FMLA Request</a:t>
            </a:r>
          </a:p>
          <a:p>
            <a:pPr marL="688975" lvl="1" indent="-2317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1" dirty="0"/>
              <a:t>Submitting a Voluntary Schedule Reduction Request</a:t>
            </a:r>
          </a:p>
          <a:p>
            <a:pPr marL="688975" lvl="1" indent="-2317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1" dirty="0"/>
              <a:t>Submitting a Military Leave Request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2800" b="1" dirty="0"/>
              <a:t>Important Information and Resources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2800" b="1" dirty="0"/>
              <a:t>Question and Answers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152400" y="5150923"/>
            <a:ext cx="8763000" cy="692727"/>
          </a:xfrm>
          <a:prstGeom prst="round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56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21</a:t>
            </a:fld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304800" y="1219200"/>
            <a:ext cx="8458200" cy="4555093"/>
          </a:xfrm>
          <a:prstGeom prst="rect">
            <a:avLst/>
          </a:prstGeom>
          <a:noFill/>
          <a:ln w="28575">
            <a:noFill/>
            <a:prstDash val="dash"/>
          </a:ln>
        </p:spPr>
        <p:txBody>
          <a:bodyPr wrap="square" rIns="91440" rtlCol="0">
            <a:spAutoFit/>
          </a:bodyPr>
          <a:lstStyle/>
          <a:p>
            <a:pPr algn="ctr"/>
            <a:r>
              <a:rPr lang="en-US" sz="6600" b="1" dirty="0"/>
              <a:t>Questions?</a:t>
            </a:r>
          </a:p>
          <a:p>
            <a:pPr algn="ctr"/>
            <a:endParaRPr lang="en-US" sz="2800" b="1" dirty="0"/>
          </a:p>
          <a:p>
            <a:endParaRPr lang="en-US" sz="2800" b="1" dirty="0"/>
          </a:p>
          <a:p>
            <a:endParaRPr lang="en-US" sz="2800" b="1" dirty="0"/>
          </a:p>
          <a:p>
            <a:endParaRPr lang="en-US" sz="2800" b="1" dirty="0"/>
          </a:p>
          <a:p>
            <a:endParaRPr lang="en-US" sz="2800" b="1" dirty="0"/>
          </a:p>
          <a:p>
            <a:endParaRPr lang="en-US" sz="2800" b="1" dirty="0"/>
          </a:p>
          <a:p>
            <a:pPr algn="ctr"/>
            <a:r>
              <a:rPr lang="en-US" sz="2800" dirty="0"/>
              <a:t>Email </a:t>
            </a:r>
            <a:r>
              <a:rPr lang="en-US" sz="2800" dirty="0">
                <a:hlinkClick r:id="rId3"/>
              </a:rPr>
              <a:t>HCM.DataMart@uconn.edu</a:t>
            </a:r>
            <a:r>
              <a:rPr lang="en-US" sz="2800" dirty="0"/>
              <a:t> with any additional questions.</a:t>
            </a:r>
            <a:endParaRPr lang="en-US" dirty="0"/>
          </a:p>
        </p:txBody>
      </p:sp>
      <p:pic>
        <p:nvPicPr>
          <p:cNvPr id="6148" name="Picture 4" descr="https://oup.useremarkable.com/production/images/uploads/2585/original/question-marks.jpg?147195955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416250"/>
            <a:ext cx="7180668" cy="2079550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5424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538238" y="127000"/>
            <a:ext cx="7843762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595" rIns="0" bIns="45595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rebuchet MS" pitchFamily="34" charset="0"/>
                <a:cs typeface="Arial" charset="0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rebuchet MS" pitchFamily="34" charset="0"/>
                <a:cs typeface="Arial" charset="0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rebuchet MS" pitchFamily="34" charset="0"/>
                <a:cs typeface="Arial" charset="0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rebuchet MS" pitchFamily="34" charset="0"/>
                <a:cs typeface="Arial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rebuchet MS" pitchFamily="34" charset="0"/>
                <a:cs typeface="Arial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rebuchet MS" pitchFamily="34" charset="0"/>
                <a:cs typeface="Arial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rebuchet MS" pitchFamily="34" charset="0"/>
                <a:cs typeface="Arial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rebuchet MS" pitchFamily="34" charset="0"/>
                <a:cs typeface="Arial" charset="0"/>
              </a:defRPr>
            </a:lvl9pPr>
          </a:lstStyle>
          <a:p>
            <a:r>
              <a:rPr lang="en-US" sz="2800" kern="0" dirty="0"/>
              <a:t>Introduction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3</a:t>
            </a:fld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304800" y="1219200"/>
            <a:ext cx="84582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Purpose</a:t>
            </a:r>
          </a:p>
          <a:p>
            <a:r>
              <a:rPr lang="en-US" dirty="0"/>
              <a:t>With the implementation of the Leave and Time Pre-Approval module in Core-CT, </a:t>
            </a:r>
            <a:r>
              <a:rPr lang="en-US" dirty="0" smtClean="0"/>
              <a:t>University </a:t>
            </a:r>
            <a:r>
              <a:rPr lang="en-US" dirty="0"/>
              <a:t>of Connecticut employees will be able to submit self-service requests for </a:t>
            </a:r>
            <a:r>
              <a:rPr lang="en-US" dirty="0" smtClean="0"/>
              <a:t>leaves of absence.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b="1" dirty="0"/>
              <a:t>Objectives</a:t>
            </a:r>
          </a:p>
          <a:p>
            <a:r>
              <a:rPr lang="en-US" dirty="0"/>
              <a:t>To provide support, the HCM Project Training Team will employ a multi-faceted training approach for this module, including: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Webinars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Self-Service </a:t>
            </a:r>
            <a:r>
              <a:rPr lang="en-US" dirty="0"/>
              <a:t>Job Aids and Reference Materials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Support Labs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8586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538238" y="127000"/>
            <a:ext cx="7843762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595" rIns="0" bIns="45595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rebuchet MS" pitchFamily="34" charset="0"/>
                <a:cs typeface="Arial" charset="0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rebuchet MS" pitchFamily="34" charset="0"/>
                <a:cs typeface="Arial" charset="0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rebuchet MS" pitchFamily="34" charset="0"/>
                <a:cs typeface="Arial" charset="0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rebuchet MS" pitchFamily="34" charset="0"/>
                <a:cs typeface="Arial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rebuchet MS" pitchFamily="34" charset="0"/>
                <a:cs typeface="Arial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rebuchet MS" pitchFamily="34" charset="0"/>
                <a:cs typeface="Arial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rebuchet MS" pitchFamily="34" charset="0"/>
                <a:cs typeface="Arial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rebuchet MS" pitchFamily="34" charset="0"/>
                <a:cs typeface="Arial" charset="0"/>
              </a:defRPr>
            </a:lvl9pPr>
          </a:lstStyle>
          <a:p>
            <a:r>
              <a:rPr lang="en-US" sz="2800" kern="0" dirty="0"/>
              <a:t>Agenda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4</a:t>
            </a:fld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304800" y="1219200"/>
            <a:ext cx="8915400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2800" b="1" dirty="0"/>
              <a:t>Introduction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2800" b="1" dirty="0"/>
              <a:t>Demonstrations and Key Takeaways</a:t>
            </a:r>
          </a:p>
          <a:p>
            <a:pPr marL="688975" lvl="1" indent="-2317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1" dirty="0"/>
              <a:t>Submitting a Medical/FMLA Request</a:t>
            </a:r>
          </a:p>
          <a:p>
            <a:pPr marL="688975" lvl="1" indent="-2317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1" dirty="0"/>
              <a:t>Submitting a Voluntary Schedule Reduction Request</a:t>
            </a:r>
          </a:p>
          <a:p>
            <a:pPr marL="688975" lvl="1" indent="-2317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1" dirty="0"/>
              <a:t>Submitting a Military Leave Request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2800" b="1" dirty="0"/>
              <a:t>Important Information and Resources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2800" b="1" dirty="0"/>
              <a:t>Question and Answers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186068" y="1981200"/>
            <a:ext cx="8763000" cy="692727"/>
          </a:xfrm>
          <a:prstGeom prst="round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445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732"/>
          <a:stretch/>
        </p:blipFill>
        <p:spPr bwMode="auto">
          <a:xfrm>
            <a:off x="2618619" y="940126"/>
            <a:ext cx="6525381" cy="5565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4" descr="https://ts.accenture.com/sites/AMCStyleGuide/Content/ImageLibrary/AMC00105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5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63500" y="6248400"/>
            <a:ext cx="25551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UConn / Core-CT HCM Integration Project</a:t>
            </a: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73025" y="1066800"/>
            <a:ext cx="7924800" cy="1841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5425" indent="-225425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Wingdings 2" pitchFamily="18" charset="2"/>
              <a:buChar char="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9913" indent="-227013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Calibri" panose="020F0502020204030204" pitchFamily="34" charset="0"/>
              <a:buChar char="‒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 2" pitchFamily="18" charset="2"/>
              <a:buChar char="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 2" pitchFamily="18" charset="2"/>
              <a:buChar char="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 2" pitchFamily="18" charset="2"/>
              <a:buChar char="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b="1" kern="0" dirty="0">
                <a:ea typeface="Verdana" panose="020B0604030504040204" pitchFamily="34" charset="0"/>
                <a:cs typeface="Verdana" panose="020B0604030504040204" pitchFamily="34" charset="0"/>
              </a:rPr>
              <a:t>DEMONSTRATION:</a:t>
            </a:r>
          </a:p>
          <a:p>
            <a:pPr marL="0" indent="0">
              <a:buNone/>
            </a:pPr>
            <a:r>
              <a:rPr lang="en-US" sz="3200" b="1" kern="0" dirty="0">
                <a:ea typeface="Verdana" panose="020B0604030504040204" pitchFamily="34" charset="0"/>
                <a:cs typeface="Verdana" panose="020B0604030504040204" pitchFamily="34" charset="0"/>
              </a:rPr>
              <a:t>Submitting a Medical/FMLA Request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 bwMode="auto">
          <a:xfrm>
            <a:off x="0" y="6248400"/>
            <a:ext cx="9144000" cy="609600"/>
          </a:xfrm>
          <a:prstGeom prst="rect">
            <a:avLst/>
          </a:prstGeom>
          <a:solidFill>
            <a:srgbClr val="0048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2000" dirty="0">
              <a:solidFill>
                <a:prstClr val="white"/>
              </a:solidFill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3500" y="6294439"/>
            <a:ext cx="18732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Submitting Leave of Absence Requests</a:t>
            </a:r>
          </a:p>
        </p:txBody>
      </p:sp>
    </p:spTree>
    <p:extLst>
      <p:ext uri="{BB962C8B-B14F-4D97-AF65-F5344CB8AC3E}">
        <p14:creationId xmlns:p14="http://schemas.microsoft.com/office/powerpoint/2010/main" val="3160014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538238" y="127000"/>
            <a:ext cx="7843762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595" rIns="0" bIns="45595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rebuchet MS" pitchFamily="34" charset="0"/>
                <a:cs typeface="Arial" charset="0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rebuchet MS" pitchFamily="34" charset="0"/>
                <a:cs typeface="Arial" charset="0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rebuchet MS" pitchFamily="34" charset="0"/>
                <a:cs typeface="Arial" charset="0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rebuchet MS" pitchFamily="34" charset="0"/>
                <a:cs typeface="Arial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rebuchet MS" pitchFamily="34" charset="0"/>
                <a:cs typeface="Arial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rebuchet MS" pitchFamily="34" charset="0"/>
                <a:cs typeface="Arial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rebuchet MS" pitchFamily="34" charset="0"/>
                <a:cs typeface="Arial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rebuchet MS" pitchFamily="34" charset="0"/>
                <a:cs typeface="Arial" charset="0"/>
              </a:defRPr>
            </a:lvl9pPr>
          </a:lstStyle>
          <a:p>
            <a:r>
              <a:rPr lang="en-US" sz="2800" kern="0" dirty="0"/>
              <a:t>Demonstration: Submitting a Medical/FMLA Request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6</a:t>
            </a:fld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304800" y="1219200"/>
            <a:ext cx="8458200" cy="4955203"/>
          </a:xfrm>
          <a:prstGeom prst="rect">
            <a:avLst/>
          </a:prstGeom>
          <a:noFill/>
          <a:ln w="28575">
            <a:solidFill>
              <a:schemeClr val="tx1"/>
            </a:solidFill>
            <a:prstDash val="dash"/>
          </a:ln>
        </p:spPr>
        <p:txBody>
          <a:bodyPr wrap="square" rIns="4754880" rtlCol="0">
            <a:spAutoFit/>
          </a:bodyPr>
          <a:lstStyle/>
          <a:p>
            <a:r>
              <a:rPr lang="en-US" sz="2800" b="1" dirty="0"/>
              <a:t>Key Takeaway 1 </a:t>
            </a:r>
          </a:p>
          <a:p>
            <a:endParaRPr lang="en-US" b="1" dirty="0"/>
          </a:p>
          <a:p>
            <a:r>
              <a:rPr lang="en-US" dirty="0"/>
              <a:t>Once the </a:t>
            </a:r>
            <a:r>
              <a:rPr lang="en-US" b="1" dirty="0"/>
              <a:t>Filter by Type </a:t>
            </a:r>
            <a:r>
              <a:rPr lang="en-US" dirty="0"/>
              <a:t>and </a:t>
            </a:r>
          </a:p>
          <a:p>
            <a:r>
              <a:rPr lang="en-US" b="1" dirty="0"/>
              <a:t>Absence Name </a:t>
            </a:r>
            <a:r>
              <a:rPr lang="en-US" dirty="0"/>
              <a:t>are selected for </a:t>
            </a:r>
          </a:p>
          <a:p>
            <a:r>
              <a:rPr lang="en-US" dirty="0"/>
              <a:t>FMLA, the employee must select a </a:t>
            </a:r>
            <a:r>
              <a:rPr lang="en-US" b="1" dirty="0"/>
              <a:t>Medical/FMLA </a:t>
            </a:r>
            <a:r>
              <a:rPr lang="en-US" dirty="0"/>
              <a:t>reason for the </a:t>
            </a:r>
          </a:p>
          <a:p>
            <a:r>
              <a:rPr lang="en-US" dirty="0"/>
              <a:t>request.</a:t>
            </a:r>
          </a:p>
          <a:p>
            <a:endParaRPr lang="en-US" dirty="0"/>
          </a:p>
          <a:p>
            <a:r>
              <a:rPr lang="en-US" dirty="0"/>
              <a:t>Once a reason is selected, </a:t>
            </a:r>
          </a:p>
          <a:p>
            <a:r>
              <a:rPr lang="en-US" dirty="0"/>
              <a:t>the Medical/FMLA leave type will auto-populate on the </a:t>
            </a:r>
            <a:r>
              <a:rPr lang="en-US" b="1" dirty="0"/>
              <a:t>HR1 </a:t>
            </a:r>
          </a:p>
          <a:p>
            <a:r>
              <a:rPr lang="en-US" dirty="0"/>
              <a:t>form.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3545" y="1600200"/>
            <a:ext cx="4853255" cy="449544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1190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538238" y="127000"/>
            <a:ext cx="7843762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595" rIns="0" bIns="45595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rebuchet MS" pitchFamily="34" charset="0"/>
                <a:cs typeface="Arial" charset="0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rebuchet MS" pitchFamily="34" charset="0"/>
                <a:cs typeface="Arial" charset="0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rebuchet MS" pitchFamily="34" charset="0"/>
                <a:cs typeface="Arial" charset="0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rebuchet MS" pitchFamily="34" charset="0"/>
                <a:cs typeface="Arial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rebuchet MS" pitchFamily="34" charset="0"/>
                <a:cs typeface="Arial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rebuchet MS" pitchFamily="34" charset="0"/>
                <a:cs typeface="Arial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rebuchet MS" pitchFamily="34" charset="0"/>
                <a:cs typeface="Arial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rebuchet MS" pitchFamily="34" charset="0"/>
                <a:cs typeface="Arial" charset="0"/>
              </a:defRPr>
            </a:lvl9pPr>
          </a:lstStyle>
          <a:p>
            <a:r>
              <a:rPr lang="en-US" sz="2800" kern="0" dirty="0"/>
              <a:t>Demonstration: Submitting a Medical/FMLA Request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7</a:t>
            </a:fld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304800" y="1219200"/>
            <a:ext cx="8458200" cy="4955203"/>
          </a:xfrm>
          <a:prstGeom prst="rect">
            <a:avLst/>
          </a:prstGeom>
          <a:noFill/>
          <a:ln w="28575">
            <a:solidFill>
              <a:schemeClr val="tx1"/>
            </a:solidFill>
            <a:prstDash val="dash"/>
          </a:ln>
        </p:spPr>
        <p:txBody>
          <a:bodyPr wrap="square" rIns="4754880" rtlCol="0">
            <a:spAutoFit/>
          </a:bodyPr>
          <a:lstStyle/>
          <a:p>
            <a:r>
              <a:rPr lang="en-US" sz="2800" b="1" dirty="0"/>
              <a:t>Key Takeaway 2</a:t>
            </a:r>
          </a:p>
          <a:p>
            <a:endParaRPr lang="en-US" b="1" dirty="0"/>
          </a:p>
          <a:p>
            <a:r>
              <a:rPr lang="en-US" dirty="0"/>
              <a:t>There is no option for employees to upload medical notes or medical certificates on Medical/FMLA requests. However, employees will</a:t>
            </a:r>
          </a:p>
          <a:p>
            <a:r>
              <a:rPr lang="en-US" dirty="0"/>
              <a:t>be required to provide medical information directly to HRLA.</a:t>
            </a:r>
          </a:p>
          <a:p>
            <a:endParaRPr lang="en-US" dirty="0"/>
          </a:p>
          <a:p>
            <a:r>
              <a:rPr lang="en-US" dirty="0"/>
              <a:t>HRLA cannot approve a leave of absence without medical documentation. </a:t>
            </a:r>
          </a:p>
          <a:p>
            <a:endParaRPr lang="en-US" dirty="0"/>
          </a:p>
          <a:p>
            <a:r>
              <a:rPr lang="en-US" b="1" dirty="0"/>
              <a:t>Note: </a:t>
            </a:r>
            <a:r>
              <a:rPr lang="en-US" dirty="0"/>
              <a:t>These files are not kept in the system as to keep all medical information in the strictest of confidence.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3545" y="1600200"/>
            <a:ext cx="4853255" cy="449544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883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1219200"/>
            <a:ext cx="8458200" cy="4955203"/>
          </a:xfrm>
          <a:prstGeom prst="rect">
            <a:avLst/>
          </a:prstGeom>
          <a:noFill/>
          <a:ln w="28575">
            <a:solidFill>
              <a:schemeClr val="tx1"/>
            </a:solidFill>
            <a:prstDash val="dash"/>
          </a:ln>
        </p:spPr>
        <p:txBody>
          <a:bodyPr wrap="square" rIns="5394960" rtlCol="0">
            <a:spAutoFit/>
          </a:bodyPr>
          <a:lstStyle/>
          <a:p>
            <a:r>
              <a:rPr lang="en-US" sz="2800" b="1" dirty="0"/>
              <a:t>Key Takeaway 3</a:t>
            </a:r>
          </a:p>
          <a:p>
            <a:endParaRPr lang="en-US" b="1" dirty="0"/>
          </a:p>
          <a:p>
            <a:r>
              <a:rPr lang="en-US" dirty="0"/>
              <a:t>Completion of both the </a:t>
            </a:r>
            <a:r>
              <a:rPr lang="en-US" b="1" dirty="0"/>
              <a:t>HR1 </a:t>
            </a:r>
            <a:r>
              <a:rPr lang="en-US" dirty="0"/>
              <a:t>and </a:t>
            </a:r>
            <a:r>
              <a:rPr lang="en-US" b="1" dirty="0"/>
              <a:t>HR3 </a:t>
            </a:r>
            <a:r>
              <a:rPr lang="en-US" dirty="0"/>
              <a:t>forms is required prior to submitting the leave of absence request.</a:t>
            </a:r>
          </a:p>
          <a:p>
            <a:endParaRPr lang="en-US" dirty="0"/>
          </a:p>
          <a:p>
            <a:r>
              <a:rPr lang="en-US" b="1" dirty="0"/>
              <a:t>Note: </a:t>
            </a:r>
            <a:r>
              <a:rPr lang="en-US" dirty="0"/>
              <a:t> This information is available only for the HR Leave Administrators; supervisors do not have access to this information.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622379"/>
            <a:ext cx="4017797" cy="36805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538238" y="127000"/>
            <a:ext cx="7843762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595" rIns="0" bIns="45595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rebuchet MS" pitchFamily="34" charset="0"/>
                <a:cs typeface="Arial" charset="0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rebuchet MS" pitchFamily="34" charset="0"/>
                <a:cs typeface="Arial" charset="0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rebuchet MS" pitchFamily="34" charset="0"/>
                <a:cs typeface="Arial" charset="0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rebuchet MS" pitchFamily="34" charset="0"/>
                <a:cs typeface="Arial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rebuchet MS" pitchFamily="34" charset="0"/>
                <a:cs typeface="Arial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rebuchet MS" pitchFamily="34" charset="0"/>
                <a:cs typeface="Arial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rebuchet MS" pitchFamily="34" charset="0"/>
                <a:cs typeface="Arial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rebuchet MS" pitchFamily="34" charset="0"/>
                <a:cs typeface="Arial" charset="0"/>
              </a:defRPr>
            </a:lvl9pPr>
          </a:lstStyle>
          <a:p>
            <a:r>
              <a:rPr lang="en-US" sz="2800" kern="0" dirty="0"/>
              <a:t>Demonstration: Submitting a Medical/FMLA Request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8</a:t>
            </a:fld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2847153"/>
            <a:ext cx="4736752" cy="317264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7747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538238" y="127000"/>
            <a:ext cx="7843762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595" rIns="0" bIns="45595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rebuchet MS" pitchFamily="34" charset="0"/>
                <a:cs typeface="Arial" charset="0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rebuchet MS" pitchFamily="34" charset="0"/>
                <a:cs typeface="Arial" charset="0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rebuchet MS" pitchFamily="34" charset="0"/>
                <a:cs typeface="Arial" charset="0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rebuchet MS" pitchFamily="34" charset="0"/>
                <a:cs typeface="Arial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rebuchet MS" pitchFamily="34" charset="0"/>
                <a:cs typeface="Arial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rebuchet MS" pitchFamily="34" charset="0"/>
                <a:cs typeface="Arial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rebuchet MS" pitchFamily="34" charset="0"/>
                <a:cs typeface="Arial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rebuchet MS" pitchFamily="34" charset="0"/>
                <a:cs typeface="Arial" charset="0"/>
              </a:defRPr>
            </a:lvl9pPr>
          </a:lstStyle>
          <a:p>
            <a:r>
              <a:rPr lang="en-US" sz="2800" kern="0" dirty="0"/>
              <a:t>Demonstration: Submitting a Medical/FMLA Request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9</a:t>
            </a:fld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304800" y="1219200"/>
            <a:ext cx="8458200" cy="4955203"/>
          </a:xfrm>
          <a:prstGeom prst="rect">
            <a:avLst/>
          </a:prstGeom>
          <a:noFill/>
          <a:ln w="28575">
            <a:solidFill>
              <a:schemeClr val="tx1"/>
            </a:solidFill>
            <a:prstDash val="dash"/>
          </a:ln>
        </p:spPr>
        <p:txBody>
          <a:bodyPr wrap="square" rIns="5852160" rtlCol="0">
            <a:spAutoFit/>
          </a:bodyPr>
          <a:lstStyle/>
          <a:p>
            <a:r>
              <a:rPr lang="en-US" sz="2800" b="1" dirty="0"/>
              <a:t>Key Takeaway 4</a:t>
            </a:r>
          </a:p>
          <a:p>
            <a:endParaRPr lang="en-US" b="1" dirty="0"/>
          </a:p>
          <a:p>
            <a:r>
              <a:rPr lang="en-US" dirty="0"/>
              <a:t>The choice to use their accruals must be made before the employee begins their leave.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/>
              <a:t>If the employee elects not to use accruals, the leave will be unpaid.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/>
              <a:t>If accruals are exhausted before the leave ends, the remainder of the leave will be unpaid.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/>
              <a:t>Employees cannot intermingle unpaid time with paid time.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6052" y="1957269"/>
            <a:ext cx="5447355" cy="3605331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95439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TEXTBOX" val="TO BE DELETED"/>
</p:tagLst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DBD76DED6949048AAF0988E24055558" ma:contentTypeVersion="0" ma:contentTypeDescription="Create a new document." ma:contentTypeScope="" ma:versionID="8e5820ee91f83a4121bf8297a9bedaae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2F68F65-E47C-4BA0-8A2B-41599AEF01A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FB12C5CD-D7D6-4F04-8B70-6FA1BF5FCD96}">
  <ds:schemaRefs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6B294C24-BAC8-42B3-A529-88319FDDE45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78787</TotalTime>
  <Words>917</Words>
  <Application>Microsoft Office PowerPoint</Application>
  <PresentationFormat>On-screen Show (4:3)</PresentationFormat>
  <Paragraphs>231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Calibri</vt:lpstr>
      <vt:lpstr>Times New Roman</vt:lpstr>
      <vt:lpstr>Verdana</vt:lpstr>
      <vt:lpstr>Wingdings</vt:lpstr>
      <vt:lpstr>Wingdings 2</vt:lpstr>
      <vt:lpstr>HDOfficeLightV0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Accenture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UConn PowerPoint</dc:title>
  <dc:creator>Burke, Amanda</dc:creator>
  <cp:lastModifiedBy>Jean Ose</cp:lastModifiedBy>
  <cp:revision>1513</cp:revision>
  <dcterms:created xsi:type="dcterms:W3CDTF">2010-09-23T11:57:15Z</dcterms:created>
  <dcterms:modified xsi:type="dcterms:W3CDTF">2017-03-23T14:46:40Z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  <property fmtid="{D5CDD505-2E9C-101B-9397-08002B2CF9AE}" pid="3" name="ContentTypeId">
    <vt:lpwstr>0x0101008DBD76DED6949048AAF0988E24055558</vt:lpwstr>
  </property>
</Properties>
</file>